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9"/>
  </p:notesMasterIdLst>
  <p:sldIdLst>
    <p:sldId id="268" r:id="rId5"/>
    <p:sldId id="261" r:id="rId6"/>
    <p:sldId id="295" r:id="rId7"/>
    <p:sldId id="302" r:id="rId8"/>
    <p:sldId id="279" r:id="rId9"/>
    <p:sldId id="281" r:id="rId10"/>
    <p:sldId id="282" r:id="rId11"/>
    <p:sldId id="299" r:id="rId12"/>
    <p:sldId id="298" r:id="rId13"/>
    <p:sldId id="297" r:id="rId14"/>
    <p:sldId id="280" r:id="rId15"/>
    <p:sldId id="303" r:id="rId16"/>
    <p:sldId id="292" r:id="rId17"/>
    <p:sldId id="277"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Circular Std Bold" panose="020B0804020101010102" pitchFamily="34" charset="0"/>
      <p:bold r:id="rId26"/>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A9AB62-F6B4-2141-B31C-6DD53F7DF077}" name="Monika Sandnesmo" initials="MS" userId="S::mosa@norceresearch.no::e2e290f0-f0a4-46b4-b98f-1be6bb17206a" providerId="AD"/>
  <p188:author id="{D7DC7170-B6C7-774E-8F2C-EA857EEF770D}" name="Rune Rolvsjord" initials="RR" userId="S::ruro@norceresearch.no::ee0b5e04-5ba6-4863-8045-65cd405098d1" providerId="AD"/>
  <p188:author id="{C7B7217C-F941-9EE3-DE92-A0FC0CECA406}" name="Carla Espinoza-Saenz" initials="CES" userId="S::carla@metrobranding.no::72d30dd6-2bb0-4ed7-8fb7-c958c22693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la Espinoza-Saenz" initials="CES" lastIdx="2" clrIdx="0">
    <p:extLst>
      <p:ext uri="{19B8F6BF-5375-455C-9EA6-DF929625EA0E}">
        <p15:presenceInfo xmlns:p15="http://schemas.microsoft.com/office/powerpoint/2012/main" userId="S::carla@metrobranding.no::72d30dd6-2bb0-4ed7-8fb7-c958c22693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1940"/>
    <a:srgbClr val="007075"/>
    <a:srgbClr val="030354"/>
    <a:srgbClr val="80B7BA"/>
    <a:srgbClr val="409497"/>
    <a:srgbClr val="303030"/>
    <a:srgbClr val="C77D00"/>
    <a:srgbClr val="820057"/>
    <a:srgbClr val="3408A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972"/>
    <p:restoredTop sz="96327"/>
  </p:normalViewPr>
  <p:slideViewPr>
    <p:cSldViewPr snapToGrid="0">
      <p:cViewPr varScale="1">
        <p:scale>
          <a:sx n="107" d="100"/>
          <a:sy n="107" d="100"/>
        </p:scale>
        <p:origin x="120" y="-3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8" d="100"/>
          <a:sy n="118" d="100"/>
        </p:scale>
        <p:origin x="516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ne Rolvsjord" userId="ee0b5e04-5ba6-4863-8045-65cd405098d1" providerId="ADAL" clId="{C77DEEBF-DDFD-424A-9BAF-A44EE532E964}"/>
    <pc:docChg chg="">
      <pc:chgData name="Rune Rolvsjord" userId="ee0b5e04-5ba6-4863-8045-65cd405098d1" providerId="ADAL" clId="{C77DEEBF-DDFD-424A-9BAF-A44EE532E964}" dt="2022-03-09T13:00:46.794" v="0"/>
      <pc:docMkLst>
        <pc:docMk/>
      </pc:docMkLst>
      <pc:sldChg chg="delCm">
        <pc:chgData name="Rune Rolvsjord" userId="ee0b5e04-5ba6-4863-8045-65cd405098d1" providerId="ADAL" clId="{C77DEEBF-DDFD-424A-9BAF-A44EE532E964}" dt="2022-03-09T13:00:46.794" v="0"/>
        <pc:sldMkLst>
          <pc:docMk/>
          <pc:sldMk cId="1069573186" sldId="277"/>
        </pc:sldMkLst>
      </pc:sldChg>
    </pc:docChg>
  </pc:docChgLst>
  <pc:docChgLst>
    <pc:chgData name="Rune Rolvsjord" userId="ee0b5e04-5ba6-4863-8045-65cd405098d1" providerId="ADAL" clId="{E3A1E411-1159-4467-A220-87A38578D3F0}"/>
    <pc:docChg chg="modSld">
      <pc:chgData name="Rune Rolvsjord" userId="ee0b5e04-5ba6-4863-8045-65cd405098d1" providerId="ADAL" clId="{E3A1E411-1159-4467-A220-87A38578D3F0}" dt="2022-10-31T08:14:27.221" v="1016" actId="20577"/>
      <pc:docMkLst>
        <pc:docMk/>
      </pc:docMkLst>
      <pc:sldChg chg="modSp mod">
        <pc:chgData name="Rune Rolvsjord" userId="ee0b5e04-5ba6-4863-8045-65cd405098d1" providerId="ADAL" clId="{E3A1E411-1159-4467-A220-87A38578D3F0}" dt="2022-10-31T08:12:13.944" v="804" actId="1037"/>
        <pc:sldMkLst>
          <pc:docMk/>
          <pc:sldMk cId="3449995904" sldId="281"/>
        </pc:sldMkLst>
        <pc:spChg chg="mod">
          <ac:chgData name="Rune Rolvsjord" userId="ee0b5e04-5ba6-4863-8045-65cd405098d1" providerId="ADAL" clId="{E3A1E411-1159-4467-A220-87A38578D3F0}" dt="2022-10-31T07:29:30.216" v="8" actId="14100"/>
          <ac:spMkLst>
            <pc:docMk/>
            <pc:sldMk cId="3449995904" sldId="281"/>
            <ac:spMk id="11" creationId="{0ADAB7DB-C571-1A4A-8271-6B14E0210638}"/>
          </ac:spMkLst>
        </pc:spChg>
        <pc:spChg chg="mod">
          <ac:chgData name="Rune Rolvsjord" userId="ee0b5e04-5ba6-4863-8045-65cd405098d1" providerId="ADAL" clId="{E3A1E411-1159-4467-A220-87A38578D3F0}" dt="2022-10-31T07:29:46.576" v="29" actId="14100"/>
          <ac:spMkLst>
            <pc:docMk/>
            <pc:sldMk cId="3449995904" sldId="281"/>
            <ac:spMk id="13" creationId="{C97C3C12-9CAA-2944-B800-E70950C2C287}"/>
          </ac:spMkLst>
        </pc:spChg>
        <pc:spChg chg="mod">
          <ac:chgData name="Rune Rolvsjord" userId="ee0b5e04-5ba6-4863-8045-65cd405098d1" providerId="ADAL" clId="{E3A1E411-1159-4467-A220-87A38578D3F0}" dt="2022-10-31T08:12:13.944" v="804" actId="1037"/>
          <ac:spMkLst>
            <pc:docMk/>
            <pc:sldMk cId="3449995904" sldId="281"/>
            <ac:spMk id="15" creationId="{FD984869-1019-3D4F-AC90-4B724BEFB116}"/>
          </ac:spMkLst>
        </pc:spChg>
        <pc:spChg chg="mod">
          <ac:chgData name="Rune Rolvsjord" userId="ee0b5e04-5ba6-4863-8045-65cd405098d1" providerId="ADAL" clId="{E3A1E411-1159-4467-A220-87A38578D3F0}" dt="2022-10-31T08:12:04.875" v="780" actId="1035"/>
          <ac:spMkLst>
            <pc:docMk/>
            <pc:sldMk cId="3449995904" sldId="281"/>
            <ac:spMk id="16" creationId="{10E3E613-D6C4-814F-8221-B74910CA35BB}"/>
          </ac:spMkLst>
        </pc:spChg>
      </pc:sldChg>
      <pc:sldChg chg="modSp mod">
        <pc:chgData name="Rune Rolvsjord" userId="ee0b5e04-5ba6-4863-8045-65cd405098d1" providerId="ADAL" clId="{E3A1E411-1159-4467-A220-87A38578D3F0}" dt="2022-10-31T08:12:38.114" v="857" actId="1037"/>
        <pc:sldMkLst>
          <pc:docMk/>
          <pc:sldMk cId="2327624084" sldId="282"/>
        </pc:sldMkLst>
        <pc:spChg chg="mod">
          <ac:chgData name="Rune Rolvsjord" userId="ee0b5e04-5ba6-4863-8045-65cd405098d1" providerId="ADAL" clId="{E3A1E411-1159-4467-A220-87A38578D3F0}" dt="2022-10-31T08:12:38.114" v="857" actId="1037"/>
          <ac:spMkLst>
            <pc:docMk/>
            <pc:sldMk cId="2327624084" sldId="282"/>
            <ac:spMk id="9" creationId="{F1D28631-A6AD-E74D-966E-35C402B5D347}"/>
          </ac:spMkLst>
        </pc:spChg>
        <pc:spChg chg="mod">
          <ac:chgData name="Rune Rolvsjord" userId="ee0b5e04-5ba6-4863-8045-65cd405098d1" providerId="ADAL" clId="{E3A1E411-1159-4467-A220-87A38578D3F0}" dt="2022-10-31T07:31:06.062" v="231" actId="14100"/>
          <ac:spMkLst>
            <pc:docMk/>
            <pc:sldMk cId="2327624084" sldId="282"/>
            <ac:spMk id="17" creationId="{FD0E440E-7C47-A642-97EA-196F282DF28B}"/>
          </ac:spMkLst>
        </pc:spChg>
      </pc:sldChg>
      <pc:sldChg chg="modSp mod">
        <pc:chgData name="Rune Rolvsjord" userId="ee0b5e04-5ba6-4863-8045-65cd405098d1" providerId="ADAL" clId="{E3A1E411-1159-4467-A220-87A38578D3F0}" dt="2022-10-31T08:13:13.194" v="987" actId="1038"/>
        <pc:sldMkLst>
          <pc:docMk/>
          <pc:sldMk cId="1149398974" sldId="298"/>
        </pc:sldMkLst>
        <pc:spChg chg="mod">
          <ac:chgData name="Rune Rolvsjord" userId="ee0b5e04-5ba6-4863-8045-65cd405098d1" providerId="ADAL" clId="{E3A1E411-1159-4467-A220-87A38578D3F0}" dt="2022-10-31T08:13:13.194" v="987" actId="1038"/>
          <ac:spMkLst>
            <pc:docMk/>
            <pc:sldMk cId="1149398974" sldId="298"/>
            <ac:spMk id="9" creationId="{F1D28631-A6AD-E74D-966E-35C402B5D347}"/>
          </ac:spMkLst>
        </pc:spChg>
        <pc:spChg chg="mod">
          <ac:chgData name="Rune Rolvsjord" userId="ee0b5e04-5ba6-4863-8045-65cd405098d1" providerId="ADAL" clId="{E3A1E411-1159-4467-A220-87A38578D3F0}" dt="2022-10-31T07:32:26.568" v="431" actId="1035"/>
          <ac:spMkLst>
            <pc:docMk/>
            <pc:sldMk cId="1149398974" sldId="298"/>
            <ac:spMk id="10" creationId="{474A6D46-9718-074A-A929-87D4C72ACAF0}"/>
          </ac:spMkLst>
        </pc:spChg>
        <pc:spChg chg="mod">
          <ac:chgData name="Rune Rolvsjord" userId="ee0b5e04-5ba6-4863-8045-65cd405098d1" providerId="ADAL" clId="{E3A1E411-1159-4467-A220-87A38578D3F0}" dt="2022-10-31T07:32:17.317" v="412" actId="20577"/>
          <ac:spMkLst>
            <pc:docMk/>
            <pc:sldMk cId="1149398974" sldId="298"/>
            <ac:spMk id="21" creationId="{A2A8469B-78AA-4E44-A5C6-3847214E8F8A}"/>
          </ac:spMkLst>
        </pc:spChg>
      </pc:sldChg>
      <pc:sldChg chg="modSp mod">
        <pc:chgData name="Rune Rolvsjord" userId="ee0b5e04-5ba6-4863-8045-65cd405098d1" providerId="ADAL" clId="{E3A1E411-1159-4467-A220-87A38578D3F0}" dt="2022-10-31T08:14:27.221" v="1016" actId="20577"/>
        <pc:sldMkLst>
          <pc:docMk/>
          <pc:sldMk cId="3117327268" sldId="299"/>
        </pc:sldMkLst>
        <pc:spChg chg="mod">
          <ac:chgData name="Rune Rolvsjord" userId="ee0b5e04-5ba6-4863-8045-65cd405098d1" providerId="ADAL" clId="{E3A1E411-1159-4467-A220-87A38578D3F0}" dt="2022-10-31T08:14:27.221" v="1016" actId="20577"/>
          <ac:spMkLst>
            <pc:docMk/>
            <pc:sldMk cId="3117327268" sldId="299"/>
            <ac:spMk id="9" creationId="{F1D28631-A6AD-E74D-966E-35C402B5D347}"/>
          </ac:spMkLst>
        </pc:spChg>
        <pc:spChg chg="mod">
          <ac:chgData name="Rune Rolvsjord" userId="ee0b5e04-5ba6-4863-8045-65cd405098d1" providerId="ADAL" clId="{E3A1E411-1159-4467-A220-87A38578D3F0}" dt="2022-10-31T07:31:48.206" v="383" actId="20577"/>
          <ac:spMkLst>
            <pc:docMk/>
            <pc:sldMk cId="3117327268" sldId="299"/>
            <ac:spMk id="21" creationId="{A2A8469B-78AA-4E44-A5C6-3847214E8F8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800AE3-9F68-E64E-862B-21254818B53E}" type="datetimeFigureOut">
              <a:rPr lang="nb-NO" smtClean="0"/>
              <a:t>31.10.2022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079EE-0A2C-F34B-BF65-D79097B232B1}" type="slidenum">
              <a:rPr lang="nb-NO" smtClean="0"/>
              <a:t>‹#›</a:t>
            </a:fld>
            <a:endParaRPr lang="nb-NO"/>
          </a:p>
        </p:txBody>
      </p:sp>
    </p:spTree>
    <p:extLst>
      <p:ext uri="{BB962C8B-B14F-4D97-AF65-F5344CB8AC3E}">
        <p14:creationId xmlns:p14="http://schemas.microsoft.com/office/powerpoint/2010/main" val="71392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1</a:t>
            </a:fld>
            <a:endParaRPr lang="nb-NO"/>
          </a:p>
        </p:txBody>
      </p:sp>
    </p:spTree>
    <p:extLst>
      <p:ext uri="{BB962C8B-B14F-4D97-AF65-F5344CB8AC3E}">
        <p14:creationId xmlns:p14="http://schemas.microsoft.com/office/powerpoint/2010/main" val="680442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0000"/>
              </a:lnSpc>
            </a:pPr>
            <a:r>
              <a:rPr lang="nb-NO" sz="1200" dirty="0">
                <a:solidFill>
                  <a:schemeClr val="bg1"/>
                </a:solidFill>
                <a:latin typeface="Arial" panose="020B0604020202020204" pitchFamily="34" charset="0"/>
                <a:ea typeface="+mj-lt"/>
                <a:cs typeface="+mj-lt"/>
              </a:rPr>
              <a:t>Samfunnet står foran store utfordringer.</a:t>
            </a:r>
          </a:p>
          <a:p>
            <a:pPr>
              <a:lnSpc>
                <a:spcPct val="100000"/>
              </a:lnSpc>
            </a:pPr>
            <a:r>
              <a:rPr lang="nb-NO" sz="1200" dirty="0">
                <a:solidFill>
                  <a:schemeClr val="bg1"/>
                </a:solidFill>
                <a:latin typeface="Arial" panose="020B0604020202020204" pitchFamily="34" charset="0"/>
                <a:ea typeface="+mj-lt"/>
                <a:cs typeface="+mj-lt"/>
              </a:rPr>
              <a:t>Som uavhengig forskningsinstitusjon med et </a:t>
            </a:r>
            <a:r>
              <a:rPr lang="nb-NO" sz="1200" dirty="0">
                <a:solidFill>
                  <a:srgbClr val="80B7BA"/>
                </a:solidFill>
                <a:latin typeface="Arial" panose="020B0604020202020204" pitchFamily="34" charset="0"/>
                <a:ea typeface="+mj-lt"/>
                <a:cs typeface="+mj-lt"/>
              </a:rPr>
              <a:t>360-graders perspektiv</a:t>
            </a:r>
            <a:r>
              <a:rPr lang="nb-NO" sz="1200" dirty="0">
                <a:solidFill>
                  <a:schemeClr val="bg1"/>
                </a:solidFill>
                <a:latin typeface="Arial" panose="020B0604020202020204" pitchFamily="34" charset="0"/>
                <a:ea typeface="+mj-lt"/>
                <a:cs typeface="+mj-lt"/>
              </a:rPr>
              <a:t>, kan NORCE, som en bredderådgiver, gi deg svarene du trenger for å ta kloke og bærekraftige valg for fremtiden.</a:t>
            </a:r>
            <a:endParaRPr lang="nb-NO" sz="1200" dirty="0">
              <a:solidFill>
                <a:schemeClr val="bg1"/>
              </a:solidFill>
              <a:latin typeface="Arial" panose="020B0604020202020204" pitchFamily="34" charset="0"/>
            </a:endParaRP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13</a:t>
            </a:fld>
            <a:endParaRPr lang="nb-NO"/>
          </a:p>
        </p:txBody>
      </p:sp>
    </p:spTree>
    <p:extLst>
      <p:ext uri="{BB962C8B-B14F-4D97-AF65-F5344CB8AC3E}">
        <p14:creationId xmlns:p14="http://schemas.microsoft.com/office/powerpoint/2010/main" val="2799964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14</a:t>
            </a:fld>
            <a:endParaRPr lang="nb-NO"/>
          </a:p>
        </p:txBody>
      </p:sp>
    </p:spTree>
    <p:extLst>
      <p:ext uri="{BB962C8B-B14F-4D97-AF65-F5344CB8AC3E}">
        <p14:creationId xmlns:p14="http://schemas.microsoft.com/office/powerpoint/2010/main" val="198239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chemeClr val="bg1"/>
                </a:solidFill>
                <a:latin typeface="Arial" panose="020B0604020202020204" pitchFamily="34" charset="0"/>
                <a:ea typeface="+mj-lt"/>
                <a:cs typeface="Arial" panose="020B0604020202020204" pitchFamily="34" charset="0"/>
              </a:rPr>
              <a:t>NORCE er på mange måter kystens institutt. Hovedkontoret ligger i Bergen, og vi har aktivitet i Alta, Tromsø, Haugesund, Stavanger, Kristiansand, Grimstad og Oslo. Med stor lokal tilstedeværelse, åpner vi for tettere samarbeid med unike fag- og kompetansemiljøer, næringsliv og myndigheter. Det kommer forskningen til gode.</a:t>
            </a:r>
            <a:endParaRPr lang="nb-NO" dirty="0">
              <a:solidFill>
                <a:schemeClr val="bg1"/>
              </a:solidFill>
              <a:latin typeface="Arial" panose="020B0604020202020204" pitchFamily="34" charset="0"/>
              <a:cs typeface="Arial" panose="020B0604020202020204" pitchFamily="34" charset="0"/>
            </a:endParaRP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4</a:t>
            </a:fld>
            <a:endParaRPr lang="nb-NO"/>
          </a:p>
        </p:txBody>
      </p:sp>
    </p:spTree>
    <p:extLst>
      <p:ext uri="{BB962C8B-B14F-4D97-AF65-F5344CB8AC3E}">
        <p14:creationId xmlns:p14="http://schemas.microsoft.com/office/powerpoint/2010/main" val="150171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chemeClr val="bg1"/>
                </a:solidFill>
                <a:latin typeface="Arial" panose="020B0604020202020204" pitchFamily="34" charset="0"/>
                <a:ea typeface="+mn-lt"/>
                <a:cs typeface="Arial" panose="020B0604020202020204" pitchFamily="34" charset="0"/>
              </a:rPr>
              <a:t>Vårt mål er å bidra til å løse store samfunnsutfordringer som bærekraftig utvikling, klima, miljø, økonomi og sosiale forskjeller. Det kreves fokus for å løse så store utfordringer.</a:t>
            </a:r>
          </a:p>
          <a:p>
            <a:r>
              <a:rPr lang="nb-NO" sz="1200" dirty="0">
                <a:solidFill>
                  <a:schemeClr val="bg1"/>
                </a:solidFill>
                <a:latin typeface="Arial" panose="020B0604020202020204" pitchFamily="34" charset="0"/>
                <a:ea typeface="+mn-lt"/>
                <a:cs typeface="Arial" panose="020B0604020202020204" pitchFamily="34" charset="0"/>
              </a:rPr>
              <a:t>Derfor har vi samlet vår kompetanse på tvers av fag og organisering i fire forskjellige satsningsområder, slik at vi enklere kan legge tydelige strategier rundt de konkrete utfordringene. </a:t>
            </a:r>
            <a:endParaRPr lang="nb-NO" sz="1200" dirty="0">
              <a:solidFill>
                <a:schemeClr val="bg1"/>
              </a:solidFill>
              <a:latin typeface="Arial" panose="020B0604020202020204" pitchFamily="34" charset="0"/>
              <a:cs typeface="Arial" panose="020B0604020202020204" pitchFamily="34" charset="0"/>
            </a:endParaRP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6</a:t>
            </a:fld>
            <a:endParaRPr lang="nb-NO"/>
          </a:p>
        </p:txBody>
      </p:sp>
    </p:spTree>
    <p:extLst>
      <p:ext uri="{BB962C8B-B14F-4D97-AF65-F5344CB8AC3E}">
        <p14:creationId xmlns:p14="http://schemas.microsoft.com/office/powerpoint/2010/main" val="1350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Norge er et av verdens beste land å bo i, men samhørigheten, stabiliteten og beredskapen i det norske samfunnet er under press. Vi har en aldrende befolkning, en økende andel unge som faller ut av utdanning og arbeid, nye sosiale og kulturelle konfliktlinjer, økende sosial ulikhet, terrortrusler, sviktende tillit til myndigheter, klimaendringer og raske samfunnsendringer. Disse utfordringene kan sette velferdsstaten under press, samtidig som Norge skal gjennom en stor omstilling fra en oljebasert økonomi til en kunnskapsbasert og grønn økonomi.  NORCE bidrar gjennom sin forskning med kunnskapsgrunnlag for å motvirke ulike former for ulikhet og </a:t>
            </a:r>
            <a:r>
              <a:rPr lang="nb-NO" dirty="0" err="1"/>
              <a:t>utenforskap</a:t>
            </a:r>
            <a:r>
              <a:rPr lang="nb-NO" dirty="0"/>
              <a:t> og sikre videre utvikling av sosialt bærekraftige samfunn. Vår forskning på samfunnssikkerhet og beredskap er en sentral del av innsatsområdet, og inkluderer forskning på organisering og ansvarsfordeling, koordinerings- og samhandlingsmodeller og risikoanalyser. </a:t>
            </a: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7</a:t>
            </a:fld>
            <a:endParaRPr lang="nb-NO"/>
          </a:p>
        </p:txBody>
      </p:sp>
    </p:spTree>
    <p:extLst>
      <p:ext uri="{BB962C8B-B14F-4D97-AF65-F5344CB8AC3E}">
        <p14:creationId xmlns:p14="http://schemas.microsoft.com/office/powerpoint/2010/main" val="2130231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Norge og verden er inne i en energiomstilling, og takten på denne omstilling må økes om vi skal holde oss innenfor målene satt i </a:t>
            </a:r>
            <a:r>
              <a:rPr lang="nb-NO" dirty="0" err="1"/>
              <a:t>Parisavtalen</a:t>
            </a:r>
            <a:r>
              <a:rPr lang="nb-NO" dirty="0"/>
              <a:t>. Samtidig har vi behov for stadig mer energi, og en stabil og pålitelig tilgang til denne. Bærekraftig energiproduksjon handler om å finne nye bærekraftige energiløsninger og å redusere utslipp knyttet til dagens løsninger. NORCE forsker innen fornybare energiformer og olje/ gass, med hovedvekt på kostnadseffektiv og sikker energiproduksjon, som sikrer lavest mulig CO2- avtrykk. Forskningen omfatter offshore vindkraft, hydrogen, geotermisk energi, CO2-fangst og -lagring, samt design og utvikling av nye energisystemer som integrerer de nye energiformene fra produksjon til distribusjonssystemer, lagringssystemer og forbrukere. </a:t>
            </a: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8</a:t>
            </a:fld>
            <a:endParaRPr lang="nb-NO"/>
          </a:p>
        </p:txBody>
      </p:sp>
    </p:spTree>
    <p:extLst>
      <p:ext uri="{BB962C8B-B14F-4D97-AF65-F5344CB8AC3E}">
        <p14:creationId xmlns:p14="http://schemas.microsoft.com/office/powerpoint/2010/main" val="2011797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Samfunnet vårt får i økende grad kjenne på reelle effekter av klimaendringene. Samtidig blir kunnskapen om klimaendringene stadig bedre, og vi kan med større sikkerhet enn før hevde at de endringene vi opplever, er forårsaket av menneskelig påvirkning på klima. Den brede kompetansen som NORCE kan tilby innen klima, miljøforvaltning, teknologiutvikling, energiomstilling og samfunnsforskning, er rigget for både for flerfaglig og spisset satsing på klimautfordringer.   </a:t>
            </a:r>
          </a:p>
          <a:p>
            <a:endParaRPr lang="nb-NO" dirty="0"/>
          </a:p>
          <a:p>
            <a:r>
              <a:rPr lang="nb-NO" dirty="0"/>
              <a:t>NORCE jobber med store datamengder og lange tidsserier i klimamodellering, tungregning og klimamodeller, og utvikler sesongvarsler og scenarioplanlegging. Håndtering av klimarisiko vil få oppmerksomhet innenfor en rekke felt. NORCE leverer relevant kunnskap om klimarisiko innenfor folkehelse, infrastruktur, arealplanlegging, karbonfangst og lagring, klimapolitikk og naturmangfold.  </a:t>
            </a: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9</a:t>
            </a:fld>
            <a:endParaRPr lang="nb-NO"/>
          </a:p>
        </p:txBody>
      </p:sp>
    </p:spTree>
    <p:extLst>
      <p:ext uri="{BB962C8B-B14F-4D97-AF65-F5344CB8AC3E}">
        <p14:creationId xmlns:p14="http://schemas.microsoft.com/office/powerpoint/2010/main" val="174082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Havet og kystsonen er viktig for mennesker, samfunn og næringsvirksomhet – og det blir enda viktigere i tiden fremover. Havet er vår viktigste arena for verdiskaping fremover – men også vår beste mulighet til å holde de globale klimaendringene i sjakk. Med de globale forventningene til havet fremover, kommer også et paradoks: Vi vil utnytte mer av ressursene i havet, uten at det påvirker klimaet og miljøet negativt. Gjennom samarbeid med næring og myndigheter gir vår forskning et helhetlig kunnskaps- og beslutningsgrunnlag for en bærekraftig ressursforvalting. Bærekraftig hav og kyst er derfor ett av NORCE sine mest sentrale strategiske områder, hvor vår forskning innen miljø, økosystemforståelse, havbruk, bioteknologi, klima, energiutvinning, transport, overvåkning og digitalisering bidrar til løsninger og innovasjoner for vekst i fremtidens havøkonomi innen bærekraftige rammer. </a:t>
            </a: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10</a:t>
            </a:fld>
            <a:endParaRPr lang="nb-NO"/>
          </a:p>
        </p:txBody>
      </p:sp>
    </p:spTree>
    <p:extLst>
      <p:ext uri="{BB962C8B-B14F-4D97-AF65-F5344CB8AC3E}">
        <p14:creationId xmlns:p14="http://schemas.microsoft.com/office/powerpoint/2010/main" val="2020045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7C079EE-0A2C-F34B-BF65-D79097B232B1}" type="slidenum">
              <a:rPr lang="nb-NO" smtClean="0"/>
              <a:t>11</a:t>
            </a:fld>
            <a:endParaRPr lang="nb-NO"/>
          </a:p>
        </p:txBody>
      </p:sp>
    </p:spTree>
    <p:extLst>
      <p:ext uri="{BB962C8B-B14F-4D97-AF65-F5344CB8AC3E}">
        <p14:creationId xmlns:p14="http://schemas.microsoft.com/office/powerpoint/2010/main" val="952069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1" i="0" u="none" strike="noStrike" kern="1200">
                <a:solidFill>
                  <a:schemeClr val="tx1"/>
                </a:solidFill>
                <a:effectLst/>
                <a:latin typeface="+mn-lt"/>
                <a:ea typeface="+mn-ea"/>
                <a:cs typeface="+mn-cs"/>
              </a:rPr>
              <a:t>NORCE har verdens mest avanserte og realistiske boresimulatormiljø</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Den heter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Den befinner seg i Stavanger og er verdens mest avanserte fullskala testrigg som bidrar til utvikling og implementering av nye boreløsninger, og reduserer brønnkostnadene på norsk sokkel. </a:t>
            </a:r>
          </a:p>
          <a:p>
            <a:pPr fontAlgn="base"/>
            <a:r>
              <a:rPr lang="nb-NO" sz="1200" b="0" i="0" u="none" strike="noStrike" kern="1200">
                <a:solidFill>
                  <a:schemeClr val="tx1"/>
                </a:solidFill>
                <a:effectLst/>
                <a:latin typeface="+mn-lt"/>
                <a:ea typeface="+mn-ea"/>
                <a:cs typeface="+mn-cs"/>
              </a:rPr>
              <a:t> </a:t>
            </a:r>
          </a:p>
          <a:p>
            <a:pPr fontAlgn="base"/>
            <a:r>
              <a:rPr lang="nb-NO" sz="1200" b="0" i="1" u="none" strike="noStrike" kern="1200">
                <a:solidFill>
                  <a:schemeClr val="tx1"/>
                </a:solidFill>
                <a:effectLst/>
                <a:latin typeface="+mn-lt"/>
                <a:ea typeface="+mn-ea"/>
                <a:cs typeface="+mn-cs"/>
              </a:rPr>
              <a:t>-Tenk deg at du du sitter på </a:t>
            </a:r>
            <a:r>
              <a:rPr lang="nb-NO" sz="1200" b="0" i="1" u="none" strike="noStrike" kern="1200" err="1">
                <a:solidFill>
                  <a:schemeClr val="tx1"/>
                </a:solidFill>
                <a:effectLst/>
                <a:latin typeface="+mn-lt"/>
                <a:ea typeface="+mn-ea"/>
                <a:cs typeface="+mn-cs"/>
              </a:rPr>
              <a:t>Ullrigg</a:t>
            </a:r>
            <a:r>
              <a:rPr lang="nb-NO" sz="1200" b="0" i="1" u="none" strike="noStrike" kern="1200">
                <a:solidFill>
                  <a:schemeClr val="tx1"/>
                </a:solidFill>
                <a:effectLst/>
                <a:latin typeface="+mn-lt"/>
                <a:ea typeface="+mn-ea"/>
                <a:cs typeface="+mn-cs"/>
              </a:rPr>
              <a:t>, et realistisk miljø med ordentlige bore maskiner. Boreutstyret vil så vidt være nede i brønnen, men du får en realistisk respons fra simulatoren som borer en virtuell brønn, uten at det nødvendigvis gjennomføres en faktisk boreoperasjon, sier sjefen for det hele i </a:t>
            </a:r>
            <a:r>
              <a:rPr lang="nb-NO" sz="1200" b="0" i="1" u="none" strike="noStrike" kern="1200" err="1">
                <a:solidFill>
                  <a:schemeClr val="tx1"/>
                </a:solidFill>
                <a:effectLst/>
                <a:latin typeface="+mn-lt"/>
                <a:ea typeface="+mn-ea"/>
                <a:cs typeface="+mn-cs"/>
              </a:rPr>
              <a:t>Ullrigg</a:t>
            </a:r>
            <a:r>
              <a:rPr lang="nb-NO" sz="1200" b="0" i="1" u="none" strike="noStrike" kern="1200">
                <a:solidFill>
                  <a:schemeClr val="tx1"/>
                </a:solidFill>
                <a:effectLst/>
                <a:latin typeface="+mn-lt"/>
                <a:ea typeface="+mn-ea"/>
                <a:cs typeface="+mn-cs"/>
              </a:rPr>
              <a:t>, Oddvar Skjæveland.</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a:solidFill>
                  <a:schemeClr val="tx1"/>
                </a:solidFill>
                <a:effectLst/>
                <a:latin typeface="+mn-lt"/>
                <a:ea typeface="+mn-ea"/>
                <a:cs typeface="+mn-cs"/>
              </a:rPr>
              <a:t>NORCE sin visjon</a:t>
            </a:r>
            <a:r>
              <a:rPr lang="nb-NO" sz="1200" b="0" i="0" u="none" strike="noStrike" kern="1200">
                <a:solidFill>
                  <a:schemeClr val="tx1"/>
                </a:solidFill>
                <a:effectLst/>
                <a:latin typeface="+mn-lt"/>
                <a:ea typeface="+mn-ea"/>
                <a:cs typeface="+mn-cs"/>
              </a:rPr>
              <a:t> med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er å sikre et verdensledende testlaboratorium for boreteknologi. Ett sted hvor alle, både lokalt, nasjonalt og globalt skal få teste sine løsninger.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a:solidFill>
                  <a:schemeClr val="tx1"/>
                </a:solidFill>
                <a:effectLst/>
                <a:latin typeface="+mn-lt"/>
                <a:ea typeface="+mn-ea"/>
                <a:cs typeface="+mn-cs"/>
              </a:rPr>
              <a:t>Det å teste nye løsninger offshore er både tidkrevende og dyrt. I </a:t>
            </a:r>
            <a:r>
              <a:rPr lang="nb-NO" sz="1200" b="1" i="0" u="none" strike="noStrike" kern="1200" err="1">
                <a:solidFill>
                  <a:schemeClr val="tx1"/>
                </a:solidFill>
                <a:effectLst/>
                <a:latin typeface="+mn-lt"/>
                <a:ea typeface="+mn-ea"/>
                <a:cs typeface="+mn-cs"/>
              </a:rPr>
              <a:t>Ullrigg</a:t>
            </a:r>
            <a:r>
              <a:rPr lang="nb-NO" sz="1200" b="1" i="0" u="none" strike="noStrike" kern="1200">
                <a:solidFill>
                  <a:schemeClr val="tx1"/>
                </a:solidFill>
                <a:effectLst/>
                <a:latin typeface="+mn-lt"/>
                <a:ea typeface="+mn-ea"/>
                <a:cs typeface="+mn-cs"/>
              </a:rPr>
              <a:t> kobler vi sammen testrigg med simulator. Dermed er det gevinster å hente ved å kunne utføre tester på land.</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a:solidFill>
                  <a:schemeClr val="tx1"/>
                </a:solidFill>
                <a:effectLst/>
                <a:latin typeface="+mn-lt"/>
                <a:ea typeface="+mn-ea"/>
                <a:cs typeface="+mn-cs"/>
              </a:rPr>
              <a:t>Målet er</a:t>
            </a:r>
            <a:r>
              <a:rPr lang="nb-NO" sz="1200" b="0" i="0" u="none" strike="noStrike" kern="1200">
                <a:solidFill>
                  <a:schemeClr val="tx1"/>
                </a:solidFill>
                <a:effectLst/>
                <a:latin typeface="+mn-lt"/>
                <a:ea typeface="+mn-ea"/>
                <a:cs typeface="+mn-cs"/>
              </a:rPr>
              <a:t> at ingeniører, forskere og brukere sammen skal kunne bruke plattformen til å utvikle, teste og kvalifisere ny teknologi. Det eliminerer ikke behovet for testing offshore. Men du kan bruke systemet til å teste i tidligfase, prøve og feile, og luke ut problemer. Dette er ideelt til å demonstrere ny teknologi og gjøre den mest mulig klar, slik at tiden offshore blir mest mulig vellykket.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err="1">
                <a:solidFill>
                  <a:schemeClr val="tx1"/>
                </a:solidFill>
                <a:effectLst/>
                <a:latin typeface="+mn-lt"/>
                <a:ea typeface="+mn-ea"/>
                <a:cs typeface="+mn-cs"/>
              </a:rPr>
              <a:t>Ullrigg</a:t>
            </a:r>
            <a:r>
              <a:rPr lang="nb-NO" sz="1200" b="1" i="0" u="none" strike="noStrike" kern="1200">
                <a:solidFill>
                  <a:schemeClr val="tx1"/>
                </a:solidFill>
                <a:effectLst/>
                <a:latin typeface="+mn-lt"/>
                <a:ea typeface="+mn-ea"/>
                <a:cs typeface="+mn-cs"/>
              </a:rPr>
              <a:t> ble startet opp i 1982 – i norsk oljenærings barndom-</a:t>
            </a:r>
            <a:r>
              <a:rPr lang="nb-NO" sz="1200" b="0" i="0" u="none" strike="noStrike" kern="1200">
                <a:solidFill>
                  <a:schemeClr val="tx1"/>
                </a:solidFill>
                <a:effectLst/>
                <a:latin typeface="+mn-lt"/>
                <a:ea typeface="+mn-ea"/>
                <a:cs typeface="+mn-cs"/>
              </a:rPr>
              <a:t> som en testarena for bore- og brønnteknologi for en bransje med betydelig behov fra næringens nye aktører. </a:t>
            </a:r>
          </a:p>
          <a:p>
            <a:pPr fontAlgn="base"/>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Ved at man har kombinert det fysiske maskineriet i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med en virtuell respons fra en simulator, er det utvikle den mest avanserte og realistiske boresimulatoren i verden.  </a:t>
            </a:r>
          </a:p>
          <a:p>
            <a:pPr fontAlgn="base"/>
            <a:r>
              <a:rPr lang="nb-NO" sz="1200" b="0" i="0" u="none" strike="noStrike" kern="1200">
                <a:solidFill>
                  <a:schemeClr val="tx1"/>
                </a:solidFill>
                <a:effectLst/>
                <a:latin typeface="+mn-lt"/>
                <a:ea typeface="+mn-ea"/>
                <a:cs typeface="+mn-cs"/>
              </a:rPr>
              <a:t>Boreriggen har tilgang til åtte brønner boret ned i bakken på Ullandhaug.  </a:t>
            </a:r>
          </a:p>
          <a:p>
            <a:pPr fontAlgn="base"/>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blir etter behov koblet sammen med en simulator, Open Lab, som samlet tilbyr et unikt testsenter for ny teknologi, nye metoder og nye produkter. Dette er den mest avanserte og realistiske boresimulatoren i verden. </a:t>
            </a:r>
          </a:p>
          <a:p>
            <a:pPr fontAlgn="base"/>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Dette er en høyteknologisk arena der man kobler sammen og kombinerer bruken av virkelige, fysiske maskiner og en virtuell respons. Det er unikt i bore- og brønnsammenheng. </a:t>
            </a:r>
          </a:p>
          <a:p>
            <a:pPr fontAlgn="base"/>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Simuleringsmiljøet </a:t>
            </a:r>
            <a:r>
              <a:rPr lang="nb-NO" sz="1200" b="0" i="0" u="none" strike="noStrike" kern="1200" err="1">
                <a:solidFill>
                  <a:schemeClr val="tx1"/>
                </a:solidFill>
                <a:effectLst/>
                <a:latin typeface="+mn-lt"/>
                <a:ea typeface="+mn-ea"/>
                <a:cs typeface="+mn-cs"/>
              </a:rPr>
              <a:t>OpenLab</a:t>
            </a:r>
            <a:r>
              <a:rPr lang="nb-NO" sz="1200" b="0" i="0" u="none" strike="noStrike" kern="1200">
                <a:solidFill>
                  <a:schemeClr val="tx1"/>
                </a:solidFill>
                <a:effectLst/>
                <a:latin typeface="+mn-lt"/>
                <a:ea typeface="+mn-ea"/>
                <a:cs typeface="+mn-cs"/>
              </a:rPr>
              <a:t> Drilling (simulator) på Ullandhaug ved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som ble ferdigstilt med støtte fra Forskningsrådet, er en av bitene. Infrastrukturen er basert på beregningsmodeller for simulering av realistiske data fra boreoperasjoner og er gjort lett tilgjengelig på internett. I </a:t>
            </a:r>
            <a:r>
              <a:rPr lang="nb-NO" sz="1200" b="0" i="0" u="none" strike="noStrike" kern="1200" err="1">
                <a:solidFill>
                  <a:schemeClr val="tx1"/>
                </a:solidFill>
                <a:effectLst/>
                <a:latin typeface="+mn-lt"/>
                <a:ea typeface="+mn-ea"/>
                <a:cs typeface="+mn-cs"/>
              </a:rPr>
              <a:t>OpenLab</a:t>
            </a:r>
            <a:r>
              <a:rPr lang="nb-NO" sz="1200" b="0" i="0" u="none" strike="noStrike" kern="1200">
                <a:solidFill>
                  <a:schemeClr val="tx1"/>
                </a:solidFill>
                <a:effectLst/>
                <a:latin typeface="+mn-lt"/>
                <a:ea typeface="+mn-ea"/>
                <a:cs typeface="+mn-cs"/>
              </a:rPr>
              <a:t> kan simuleringene gjøres både i et internett-grensesnitt,  og i en fysisk simulator hos NORCE og fra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a:t>
            </a:r>
          </a:p>
          <a:p>
            <a:pPr fontAlgn="base"/>
            <a:r>
              <a:rPr lang="nb-NO" sz="1200" b="0" i="1" u="none" strike="noStrike" kern="1200">
                <a:solidFill>
                  <a:schemeClr val="tx1"/>
                </a:solidFill>
                <a:effectLst/>
                <a:latin typeface="+mn-lt"/>
                <a:ea typeface="+mn-ea"/>
                <a:cs typeface="+mn-cs"/>
              </a:rPr>
              <a:t> </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Infrastrukturen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er også framhevet som viktig infrastruktur i OG21 og Forskningsråds-programmet DEMO2000 i 2016  fra Rystad Energy. </a:t>
            </a:r>
          </a:p>
          <a:p>
            <a:pPr fontAlgn="base"/>
            <a:r>
              <a:rPr lang="nb-NO" sz="1200" b="0" i="0" u="none" strike="noStrike" kern="1200">
                <a:solidFill>
                  <a:schemeClr val="tx1"/>
                </a:solidFill>
                <a:effectLst/>
                <a:latin typeface="+mn-lt"/>
                <a:ea typeface="+mn-ea"/>
                <a:cs typeface="+mn-cs"/>
              </a:rPr>
              <a:t>«Som det ledende, nasjonale forskningslaboratoriet innenfor boring- og brønnteknologi, spiller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en viktig rolle i arbeidet med å øke utvinningen på norsk sokkel», sier Rystad-rapporten. </a:t>
            </a:r>
          </a:p>
          <a:p>
            <a:pPr fontAlgn="base"/>
            <a:r>
              <a:rPr lang="nb-NO" sz="1200" b="0" i="0" u="none" strike="noStrike" kern="1200">
                <a:solidFill>
                  <a:schemeClr val="tx1"/>
                </a:solidFill>
                <a:effectLst/>
                <a:latin typeface="+mn-lt"/>
                <a:ea typeface="+mn-ea"/>
                <a:cs typeface="+mn-cs"/>
              </a:rPr>
              <a:t>« Dette skal de gjøre gjennom bedre brønnkonstruksjon, nye boreteknikker, raskere, sikrere og billigere operasjoner, bedre tilpasning av teknologi og utstyr til robuste forhold og nye løsninger for å øke utvinningsgraden. </a:t>
            </a:r>
          </a:p>
          <a:p>
            <a:pPr fontAlgn="base"/>
            <a:r>
              <a:rPr lang="nb-NO" sz="1200" b="0" i="0" u="none" strike="noStrike" kern="1200">
                <a:solidFill>
                  <a:schemeClr val="tx1"/>
                </a:solidFill>
                <a:effectLst/>
                <a:latin typeface="+mn-lt"/>
                <a:ea typeface="+mn-ea"/>
                <a:cs typeface="+mn-cs"/>
              </a:rPr>
              <a:t>Selv om vi forventer at norsk sokkel vil ha flere tiår igjen med produksjon, må nedstenging av eldre produksjonsbrønner også planlegges. </a:t>
            </a:r>
            <a:r>
              <a:rPr lang="nb-NO" sz="1200" b="1" i="0" u="none" strike="noStrike" kern="1200">
                <a:solidFill>
                  <a:schemeClr val="tx1"/>
                </a:solidFill>
                <a:effectLst/>
                <a:latin typeface="+mn-lt"/>
                <a:ea typeface="+mn-ea"/>
                <a:cs typeface="+mn-cs"/>
              </a:rPr>
              <a:t>Nye metoder for brønnplugging, som ikke krever store installasjoner, vil kunne spare den norske stat for betydelige utgifter.</a:t>
            </a:r>
            <a:r>
              <a:rPr lang="nb-NO" sz="1200" b="0" i="0" u="none" strike="noStrike" kern="1200">
                <a:solidFill>
                  <a:schemeClr val="tx1"/>
                </a:solidFill>
                <a:effectLst/>
                <a:latin typeface="+mn-lt"/>
                <a:ea typeface="+mn-ea"/>
                <a:cs typeface="+mn-cs"/>
              </a:rPr>
              <a:t> Dette vil samtidig legge forholdene til rette for norsk leverandørindustri i et internasjonalt marked. Testanlegget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blir nå utvidet med infrastruktur for å forske på, og utvikle, teknologi for nedstengning og forlating av brønner i det nye Norwegian P&amp;A Laboratories.» </a:t>
            </a:r>
          </a:p>
          <a:p>
            <a:pPr rtl="0" fontAlgn="base"/>
            <a:endParaRPr lang="nb-NO" sz="1200" b="0" i="0" kern="120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B7C079EE-0A2C-F34B-BF65-D79097B232B1}" type="slidenum">
              <a:rPr lang="nb-NO" smtClean="0"/>
              <a:t>12</a:t>
            </a:fld>
            <a:endParaRPr lang="nb-NO"/>
          </a:p>
        </p:txBody>
      </p:sp>
    </p:spTree>
    <p:extLst>
      <p:ext uri="{BB962C8B-B14F-4D97-AF65-F5344CB8AC3E}">
        <p14:creationId xmlns:p14="http://schemas.microsoft.com/office/powerpoint/2010/main" val="4047080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933EE8-D5FB-8946-9746-79B04F3904D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07DAE9C-0167-0B4C-B531-663123E5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C0CF3FF-7B7E-CC4D-9DDB-F3A425535BD9}"/>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F940F322-21BD-2047-8B72-6A6164FBD6D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71CEA73-4F36-1946-8902-160FB90C6F35}"/>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44773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9A3843-C84C-1E44-AFC7-3E901E23BAE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1DA3BED-F979-AA44-A9AB-A60F410110F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1A0AC5A-4E43-D04A-89B6-BB8F47C8B281}"/>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FE3F5982-3127-7244-AEEB-EE90CE2931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9695297-790C-574B-AB04-9C0059272DE2}"/>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1158279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BDAB108-C2C8-9146-B9FA-EFDA0B86C9E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29B4C16-A7F5-8040-A071-127402DCF7F2}"/>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81424FC-2762-E341-8C57-8C26B1B01BA3}"/>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9F075FB3-AD97-8B4E-B84A-47E8BF137DE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8CB63ED-B9B7-314A-8C38-3DC07C680477}"/>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922857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6" name="_People" descr="_People">
            <a:hlinkClick r:id="" action="ppaction://media"/>
            <a:extLst>
              <a:ext uri="{FF2B5EF4-FFF2-40B4-BE49-F238E27FC236}">
                <a16:creationId xmlns:a16="http://schemas.microsoft.com/office/drawing/2014/main" id="{2CD40D33-D4A8-944A-8C36-56309644B5D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lum bright="-22000" contrast="-33000"/>
          </a:blip>
          <a:stretch>
            <a:fillRect/>
          </a:stretch>
        </p:blipFill>
        <p:spPr>
          <a:xfrm>
            <a:off x="-11575" y="-11575"/>
            <a:ext cx="12212579" cy="6869575"/>
          </a:xfrm>
          <a:prstGeom prst="rect">
            <a:avLst/>
          </a:prstGeom>
        </p:spPr>
      </p:pic>
    </p:spTree>
    <p:extLst>
      <p:ext uri="{BB962C8B-B14F-4D97-AF65-F5344CB8AC3E}">
        <p14:creationId xmlns:p14="http://schemas.microsoft.com/office/powerpoint/2010/main" val="412842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pic>
        <p:nvPicPr>
          <p:cNvPr id="6" name="_Wind" descr="_Wind">
            <a:hlinkClick r:id="" action="ppaction://media"/>
            <a:extLst>
              <a:ext uri="{FF2B5EF4-FFF2-40B4-BE49-F238E27FC236}">
                <a16:creationId xmlns:a16="http://schemas.microsoft.com/office/drawing/2014/main" id="{173D84AD-8BC0-5D4D-A4C1-A8D143901325}"/>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530" y="0"/>
            <a:ext cx="12200468" cy="6862763"/>
          </a:xfrm>
          <a:prstGeom prst="rect">
            <a:avLst/>
          </a:prstGeom>
        </p:spPr>
      </p:pic>
    </p:spTree>
    <p:extLst>
      <p:ext uri="{BB962C8B-B14F-4D97-AF65-F5344CB8AC3E}">
        <p14:creationId xmlns:p14="http://schemas.microsoft.com/office/powerpoint/2010/main" val="253452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pic>
        <p:nvPicPr>
          <p:cNvPr id="6" name="_Sea" descr="_Sea">
            <a:hlinkClick r:id="" action="ppaction://media"/>
            <a:extLst>
              <a:ext uri="{FF2B5EF4-FFF2-40B4-BE49-F238E27FC236}">
                <a16:creationId xmlns:a16="http://schemas.microsoft.com/office/drawing/2014/main" id="{646415F9-D254-DF46-A734-7960D0061A6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5225" y="-6812"/>
            <a:ext cx="12204110" cy="6864812"/>
          </a:xfrm>
          <a:prstGeom prst="rect">
            <a:avLst/>
          </a:prstGeom>
        </p:spPr>
      </p:pic>
    </p:spTree>
    <p:extLst>
      <p:ext uri="{BB962C8B-B14F-4D97-AF65-F5344CB8AC3E}">
        <p14:creationId xmlns:p14="http://schemas.microsoft.com/office/powerpoint/2010/main" val="339137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pic>
        <p:nvPicPr>
          <p:cNvPr id="7" name="_Antartic" descr="_Antartic">
            <a:hlinkClick r:id="" action="ppaction://media"/>
            <a:extLst>
              <a:ext uri="{FF2B5EF4-FFF2-40B4-BE49-F238E27FC236}">
                <a16:creationId xmlns:a16="http://schemas.microsoft.com/office/drawing/2014/main" id="{317748AD-BE36-F545-BB73-CCF2AD4A51A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5225" y="-6812"/>
            <a:ext cx="12204110" cy="6864812"/>
          </a:xfrm>
          <a:prstGeom prst="rect">
            <a:avLst/>
          </a:prstGeom>
        </p:spPr>
      </p:pic>
    </p:spTree>
    <p:extLst>
      <p:ext uri="{BB962C8B-B14F-4D97-AF65-F5344CB8AC3E}">
        <p14:creationId xmlns:p14="http://schemas.microsoft.com/office/powerpoint/2010/main" val="88306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B29E93-AD4B-AB43-90D5-0E7FBFA2987A}"/>
              </a:ext>
            </a:extLst>
          </p:cNvPr>
          <p:cNvSpPr>
            <a:spLocks noGrp="1"/>
          </p:cNvSpPr>
          <p:nvPr>
            <p:ph type="title"/>
          </p:nvPr>
        </p:nvSpPr>
        <p:spPr/>
        <p:txBody>
          <a:bodyPr/>
          <a:lstStyle/>
          <a:p>
            <a:r>
              <a:rPr lang="nb-NO"/>
              <a:t>Klikk for å redigere tittelstil</a:t>
            </a:r>
            <a:endParaRPr lang="en-US"/>
          </a:p>
        </p:txBody>
      </p:sp>
      <p:pic>
        <p:nvPicPr>
          <p:cNvPr id="3" name="Kart_NORCE_nytt" descr="Kart_NORCE_nytt">
            <a:hlinkClick r:id="" action="ppaction://media"/>
            <a:extLst>
              <a:ext uri="{FF2B5EF4-FFF2-40B4-BE49-F238E27FC236}">
                <a16:creationId xmlns:a16="http://schemas.microsoft.com/office/drawing/2014/main" id="{7365F555-4991-8D48-995F-6DC527F7AA2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938" y="3175"/>
            <a:ext cx="12192000" cy="6858000"/>
          </a:xfrm>
          <a:prstGeom prst="rect">
            <a:avLst/>
          </a:prstGeom>
        </p:spPr>
      </p:pic>
    </p:spTree>
    <p:extLst>
      <p:ext uri="{BB962C8B-B14F-4D97-AF65-F5344CB8AC3E}">
        <p14:creationId xmlns:p14="http://schemas.microsoft.com/office/powerpoint/2010/main" val="175899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D4BD8D-EE61-5944-A49A-4B32013ED31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0F61188-018E-0B40-B415-6B456FB6BC2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C60F374-459D-BE49-9C91-0C6F5B6A889E}"/>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EB2C6CD0-054B-454F-A592-FF5E464497B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54245CA-148F-3C46-B3BD-432B83F733B7}"/>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56702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30118C-B9A3-C242-A647-E605D353B74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4D7AC75-02A6-E04A-8912-7DA30CB143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A28B94A-E7A7-0248-B1F5-68277EE92CA9}"/>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9BE69D67-92DC-7647-BB7A-D3F1BD9EE3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11E3AC2-81FD-4C4B-A7A9-FA173B7C27F6}"/>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19610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020F28-C52F-AF42-88C6-2601EE0000D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86DD2D3-9145-6447-B9DE-4F0891B1E09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54BAF9E-09AA-AA46-89EE-217FC0DFE18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D167403-E88B-6440-A97B-454C25BE569B}"/>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6" name="Plassholder for bunntekst 5">
            <a:extLst>
              <a:ext uri="{FF2B5EF4-FFF2-40B4-BE49-F238E27FC236}">
                <a16:creationId xmlns:a16="http://schemas.microsoft.com/office/drawing/2014/main" id="{79EFDEEB-5DEE-1241-81D0-E7091853BA0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4DA038D-6718-E845-856E-6075BCCC3A3D}"/>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295573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2942D5-100F-CE4B-8CFC-704D7AF4DC6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9B6C1B8-C2A1-C34E-9FD3-6E2D4202FF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64AF032-0008-8E41-9067-68E3419B22E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A9E8D6B-3619-7D42-8CEA-9BFBB8844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1888EE8-F209-EA4E-ACA9-131F2439E26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6A074B1-C07E-F048-883E-46E376385A17}"/>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8" name="Plassholder for bunntekst 7">
            <a:extLst>
              <a:ext uri="{FF2B5EF4-FFF2-40B4-BE49-F238E27FC236}">
                <a16:creationId xmlns:a16="http://schemas.microsoft.com/office/drawing/2014/main" id="{6E01934D-3B97-BA49-B615-51D7B175920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73EB35D-E828-A048-B11D-719CBF86130D}"/>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21727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5997ED-71A5-9340-87A6-6B8E94C096A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01D40E26-85E3-AA4A-9ED6-76BA55BB6098}"/>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4" name="Plassholder for bunntekst 3">
            <a:extLst>
              <a:ext uri="{FF2B5EF4-FFF2-40B4-BE49-F238E27FC236}">
                <a16:creationId xmlns:a16="http://schemas.microsoft.com/office/drawing/2014/main" id="{55532C22-B144-F14D-A864-ABAE2EB9410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77DACD1-191B-AD48-A56A-BF9A41DDF1B4}"/>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848451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8AC80C3-A977-7B42-AAF1-88E20EBBCFAB}"/>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3" name="Plassholder for bunntekst 2">
            <a:extLst>
              <a:ext uri="{FF2B5EF4-FFF2-40B4-BE49-F238E27FC236}">
                <a16:creationId xmlns:a16="http://schemas.microsoft.com/office/drawing/2014/main" id="{D9522395-7419-A245-A975-6D97615704B9}"/>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30F8599-5871-914E-A74D-7119DD9A19DD}"/>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65012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3B2566-3E24-7346-A785-013AC8E8023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24DBB14-E86E-FB4F-89EE-6554E3ECBC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35C627A-863C-A143-AEC6-17E846150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9A1F710-F38D-7D4A-AA6E-0F4B20CB7E64}"/>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6" name="Plassholder for bunntekst 5">
            <a:extLst>
              <a:ext uri="{FF2B5EF4-FFF2-40B4-BE49-F238E27FC236}">
                <a16:creationId xmlns:a16="http://schemas.microsoft.com/office/drawing/2014/main" id="{F157F158-9494-0444-AE6E-218D03EFB48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5DD11D4-DF24-DC43-B668-CF40D155B032}"/>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602755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3457BF-4372-184A-85DF-FE316F48865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0E2F61C-5F89-D547-8AD7-A0E299C839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7A92DB4-489D-5A44-819A-E87C5B991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7744589-FF4C-A549-9BC1-E03CFE411C3E}"/>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6" name="Plassholder for bunntekst 5">
            <a:extLst>
              <a:ext uri="{FF2B5EF4-FFF2-40B4-BE49-F238E27FC236}">
                <a16:creationId xmlns:a16="http://schemas.microsoft.com/office/drawing/2014/main" id="{EC99BF16-4575-924C-8C84-CE312F3F8AD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B624A07-CFDD-1B4A-A72C-A53707D356D3}"/>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4136380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5DC964A-8FD4-154A-8C02-2FB3DF0B5A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1D3900A-9543-C64C-AFF1-0BEE271ED2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CECA93-608C-6B4A-99EE-3C29FDB24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39DB4682-45D2-4946-8276-17A757962E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C70A26A-6A09-604F-B089-2A76E1FA9C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02A60-45F7-4F4F-9244-192C464E5BC8}" type="slidenum">
              <a:rPr lang="nb-NO" smtClean="0"/>
              <a:t>‹#›</a:t>
            </a:fld>
            <a:endParaRPr lang="nb-NO"/>
          </a:p>
        </p:txBody>
      </p:sp>
    </p:spTree>
    <p:extLst>
      <p:ext uri="{BB962C8B-B14F-4D97-AF65-F5344CB8AC3E}">
        <p14:creationId xmlns:p14="http://schemas.microsoft.com/office/powerpoint/2010/main" val="2953304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1"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jpeg"/><Relationship Id="rId7" Type="http://schemas.openxmlformats.org/officeDocument/2006/relationships/image" Target="../media/image24.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svg"/><Relationship Id="rId10" Type="http://schemas.openxmlformats.org/officeDocument/2006/relationships/image" Target="../media/image27.gif"/><Relationship Id="rId4" Type="http://schemas.openxmlformats.org/officeDocument/2006/relationships/image" Target="../media/image21.png"/><Relationship Id="rId9" Type="http://schemas.openxmlformats.org/officeDocument/2006/relationships/image" Target="../media/image26.gif"/></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7.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gi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0.sv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gif"/><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3" name="NORCE_forsidevideo_PPT" descr="NORCE_forsidevideo_PPT">
            <a:hlinkClick r:id="" action="ppaction://media"/>
            <a:extLst>
              <a:ext uri="{FF2B5EF4-FFF2-40B4-BE49-F238E27FC236}">
                <a16:creationId xmlns:a16="http://schemas.microsoft.com/office/drawing/2014/main" id="{CB096129-BD2A-AC4B-8715-4821E5A0A1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26" r="1005"/>
          <a:stretch/>
        </p:blipFill>
        <p:spPr>
          <a:xfrm>
            <a:off x="1" y="9549"/>
            <a:ext cx="12192000" cy="6866207"/>
          </a:xfrm>
          <a:prstGeom prst="rect">
            <a:avLst/>
          </a:prstGeom>
        </p:spPr>
      </p:pic>
      <p:sp>
        <p:nvSpPr>
          <p:cNvPr id="18" name="Tittel 1">
            <a:extLst>
              <a:ext uri="{FF2B5EF4-FFF2-40B4-BE49-F238E27FC236}">
                <a16:creationId xmlns:a16="http://schemas.microsoft.com/office/drawing/2014/main" id="{3197FD98-0012-1048-8C63-7C4B4ED6B253}"/>
              </a:ext>
            </a:extLst>
          </p:cNvPr>
          <p:cNvSpPr txBox="1">
            <a:spLocks/>
          </p:cNvSpPr>
          <p:nvPr/>
        </p:nvSpPr>
        <p:spPr>
          <a:xfrm>
            <a:off x="1445882" y="4187495"/>
            <a:ext cx="9285217" cy="17774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spc="-150" dirty="0">
                <a:solidFill>
                  <a:schemeClr val="bg1"/>
                </a:solidFill>
                <a:latin typeface="Arial" panose="020B0604020202020204" pitchFamily="34" charset="0"/>
                <a:cs typeface="Arial" panose="020B0604020202020204" pitchFamily="34" charset="0"/>
              </a:rPr>
              <a:t>Lidenskap </a:t>
            </a:r>
            <a:r>
              <a:rPr lang="nb-NO" sz="5400" spc="-150" dirty="0">
                <a:solidFill>
                  <a:schemeClr val="bg1"/>
                </a:solidFill>
                <a:latin typeface="Arial" panose="020B0604020202020204" pitchFamily="34" charset="0"/>
                <a:cs typeface="Arial" panose="020B0604020202020204" pitchFamily="34" charset="0"/>
              </a:rPr>
              <a:t>for</a:t>
            </a:r>
            <a:r>
              <a:rPr lang="nb-NO" sz="6000" spc="-150" dirty="0">
                <a:solidFill>
                  <a:schemeClr val="bg1"/>
                </a:solidFill>
                <a:latin typeface="Arial" panose="020B0604020202020204" pitchFamily="34" charset="0"/>
                <a:cs typeface="Arial" panose="020B0604020202020204" pitchFamily="34" charset="0"/>
              </a:rPr>
              <a:t> kunnskap</a:t>
            </a:r>
            <a:br>
              <a:rPr lang="nb-NO" sz="6000" spc="-150" dirty="0">
                <a:solidFill>
                  <a:schemeClr val="bg1"/>
                </a:solidFill>
                <a:latin typeface="Arial" panose="020B0604020202020204" pitchFamily="34" charset="0"/>
                <a:cs typeface="Arial" panose="020B0604020202020204" pitchFamily="34" charset="0"/>
              </a:rPr>
            </a:br>
            <a:r>
              <a:rPr lang="nb-NO" sz="6000" spc="-150" dirty="0">
                <a:solidFill>
                  <a:srgbClr val="80B7BA"/>
                </a:solidFill>
                <a:latin typeface="Arial" panose="020B0604020202020204" pitchFamily="34" charset="0"/>
                <a:cs typeface="Arial" panose="020B0604020202020204" pitchFamily="34" charset="0"/>
              </a:rPr>
              <a:t>– sammen for bærekraft</a:t>
            </a:r>
          </a:p>
        </p:txBody>
      </p:sp>
      <p:pic>
        <p:nvPicPr>
          <p:cNvPr id="9" name="Grafikk 8">
            <a:extLst>
              <a:ext uri="{FF2B5EF4-FFF2-40B4-BE49-F238E27FC236}">
                <a16:creationId xmlns:a16="http://schemas.microsoft.com/office/drawing/2014/main" id="{D93BB34E-15E1-384D-A358-E9252A7D293E}"/>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47271" y="1026549"/>
            <a:ext cx="1364703" cy="390447"/>
          </a:xfrm>
          <a:prstGeom prst="rect">
            <a:avLst/>
          </a:prstGeom>
        </p:spPr>
      </p:pic>
      <p:sp>
        <p:nvSpPr>
          <p:cNvPr id="11" name="Tittel 1">
            <a:extLst>
              <a:ext uri="{FF2B5EF4-FFF2-40B4-BE49-F238E27FC236}">
                <a16:creationId xmlns:a16="http://schemas.microsoft.com/office/drawing/2014/main" id="{B456AD32-CB81-1B4C-A30A-07AAC20C7C2E}"/>
              </a:ext>
            </a:extLst>
          </p:cNvPr>
          <p:cNvSpPr txBox="1">
            <a:spLocks/>
          </p:cNvSpPr>
          <p:nvPr/>
        </p:nvSpPr>
        <p:spPr>
          <a:xfrm>
            <a:off x="2782555" y="7876611"/>
            <a:ext cx="7743677" cy="28623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3600" dirty="0">
                <a:solidFill>
                  <a:srgbClr val="80B7BA"/>
                </a:solidFill>
                <a:latin typeface="Arial" panose="020B0604020202020204" pitchFamily="34" charset="0"/>
                <a:ea typeface="+mj-lt"/>
                <a:cs typeface="Arial" panose="020B0604020202020204" pitchFamily="34" charset="0"/>
              </a:rPr>
              <a:t>NORCE er et uavhengig forskningsinstitutt, som leverer forskning til offentlig og privat sektor, slik at det kan tas </a:t>
            </a:r>
            <a:r>
              <a:rPr lang="nb-NO" sz="3600" dirty="0">
                <a:solidFill>
                  <a:schemeClr val="bg1"/>
                </a:solidFill>
                <a:latin typeface="Arial" panose="020B0604020202020204" pitchFamily="34" charset="0"/>
                <a:ea typeface="+mj-lt"/>
                <a:cs typeface="Arial" panose="020B0604020202020204" pitchFamily="34" charset="0"/>
              </a:rPr>
              <a:t>kloke og bærekraftige valg for fremtiden.</a:t>
            </a:r>
            <a:endParaRPr lang="nb-NO" sz="6000" dirty="0">
              <a:solidFill>
                <a:schemeClr val="bg1"/>
              </a:solidFill>
              <a:latin typeface="Arial" panose="020B0604020202020204" pitchFamily="34" charset="0"/>
              <a:ea typeface="+mj-lt"/>
              <a:cs typeface="Arial" panose="020B0604020202020204" pitchFamily="34" charset="0"/>
            </a:endParaRPr>
          </a:p>
        </p:txBody>
      </p:sp>
      <p:pic>
        <p:nvPicPr>
          <p:cNvPr id="12" name="Grafikk 11">
            <a:extLst>
              <a:ext uri="{FF2B5EF4-FFF2-40B4-BE49-F238E27FC236}">
                <a16:creationId xmlns:a16="http://schemas.microsoft.com/office/drawing/2014/main" id="{9B5205C9-E7A8-9F4E-99A7-D3C096FBDC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2455" y="1979384"/>
            <a:ext cx="2732324" cy="2705271"/>
          </a:xfrm>
          <a:prstGeom prst="rect">
            <a:avLst/>
          </a:prstGeom>
        </p:spPr>
      </p:pic>
    </p:spTree>
    <p:extLst>
      <p:ext uri="{BB962C8B-B14F-4D97-AF65-F5344CB8AC3E}">
        <p14:creationId xmlns:p14="http://schemas.microsoft.com/office/powerpoint/2010/main" val="300685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0" fill="hold"/>
                                        <p:tgtEl>
                                          <p:spTgt spid="3"/>
                                        </p:tgtEl>
                                      </p:cBhvr>
                                    </p:cmd>
                                  </p:childTnLst>
                                </p:cTn>
                              </p:par>
                            </p:childTnLst>
                          </p:cTn>
                        </p:par>
                        <p:par>
                          <p:cTn id="7" fill="hold">
                            <p:stCondLst>
                              <p:cond delay="6080"/>
                            </p:stCondLst>
                            <p:childTnLst>
                              <p:par>
                                <p:cTn id="8" presetID="8" presetClass="emph" presetSubtype="0" repeatCount="indefinite" fill="hold" nodeType="afterEffect">
                                  <p:stCondLst>
                                    <p:cond delay="0"/>
                                  </p:stCondLst>
                                  <p:childTnLst>
                                    <p:animRot by="21600000">
                                      <p:cBhvr>
                                        <p:cTn id="9" dur="40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037144"/>
            <a:ext cx="12192000" cy="4820856"/>
          </a:xfrm>
          <a:prstGeom prst="rect">
            <a:avLst/>
          </a:prstGeom>
          <a:gradFill>
            <a:gsLst>
              <a:gs pos="0">
                <a:schemeClr val="tx1">
                  <a:alpha val="0"/>
                </a:schemeClr>
              </a:gs>
              <a:gs pos="99000">
                <a:schemeClr val="tx1">
                  <a:alpha val="8032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A2A8469B-78AA-4E44-A5C6-3847214E8F8A}"/>
              </a:ext>
            </a:extLst>
          </p:cNvPr>
          <p:cNvSpPr/>
          <p:nvPr/>
        </p:nvSpPr>
        <p:spPr>
          <a:xfrm>
            <a:off x="1170221" y="4037747"/>
            <a:ext cx="4753763"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Bærekraftig hav og kyst</a:t>
            </a: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5923984" y="4984589"/>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på ressursene</a:t>
            </a:r>
          </a:p>
          <a:p>
            <a:r>
              <a:rPr lang="nb-NO" sz="1800" dirty="0">
                <a:solidFill>
                  <a:schemeClr val="bg1"/>
                </a:solidFill>
                <a:latin typeface="Arial" panose="020B0604020202020204" pitchFamily="34" charset="0"/>
                <a:ea typeface="+mj-lt"/>
                <a:cs typeface="Arial" panose="020B0604020202020204" pitchFamily="34" charset="0"/>
              </a:rPr>
              <a:t>i fjord og hav.</a:t>
            </a:r>
          </a:p>
        </p:txBody>
      </p:sp>
      <p:sp>
        <p:nvSpPr>
          <p:cNvPr id="10" name="Rektangel 9">
            <a:extLst>
              <a:ext uri="{FF2B5EF4-FFF2-40B4-BE49-F238E27FC236}">
                <a16:creationId xmlns:a16="http://schemas.microsoft.com/office/drawing/2014/main" id="{474A6D46-9718-074A-A929-87D4C72ACAF0}"/>
              </a:ext>
            </a:extLst>
          </p:cNvPr>
          <p:cNvSpPr/>
          <p:nvPr/>
        </p:nvSpPr>
        <p:spPr>
          <a:xfrm>
            <a:off x="1246748" y="336072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4</a:t>
            </a:r>
            <a:endParaRPr lang="en-US" sz="3200" dirty="0">
              <a:solidFill>
                <a:schemeClr val="bg1"/>
              </a:solidFill>
            </a:endParaRPr>
          </a:p>
        </p:txBody>
      </p:sp>
      <p:sp>
        <p:nvSpPr>
          <p:cNvPr id="11" name="Rektangel 10">
            <a:extLst>
              <a:ext uri="{FF2B5EF4-FFF2-40B4-BE49-F238E27FC236}">
                <a16:creationId xmlns:a16="http://schemas.microsoft.com/office/drawing/2014/main" id="{9FBE3233-DC54-6041-9F58-594FE866B126}"/>
              </a:ext>
            </a:extLst>
          </p:cNvPr>
          <p:cNvSpPr/>
          <p:nvPr/>
        </p:nvSpPr>
        <p:spPr>
          <a:xfrm>
            <a:off x="1170221" y="-4376619"/>
            <a:ext cx="8239997" cy="9048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Klimautfordringer </a:t>
            </a:r>
          </a:p>
        </p:txBody>
      </p:sp>
      <p:sp>
        <p:nvSpPr>
          <p:cNvPr id="12" name="Tittel 1">
            <a:extLst>
              <a:ext uri="{FF2B5EF4-FFF2-40B4-BE49-F238E27FC236}">
                <a16:creationId xmlns:a16="http://schemas.microsoft.com/office/drawing/2014/main" id="{CC20B73C-C1E1-DD4C-9BEF-EF32057E0507}"/>
              </a:ext>
            </a:extLst>
          </p:cNvPr>
          <p:cNvSpPr txBox="1">
            <a:spLocks/>
          </p:cNvSpPr>
          <p:nvPr/>
        </p:nvSpPr>
        <p:spPr>
          <a:xfrm>
            <a:off x="8168717" y="-3032283"/>
            <a:ext cx="3192629"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og modellering rundt klimaendringer og klimarisiko.</a:t>
            </a:r>
          </a:p>
        </p:txBody>
      </p:sp>
      <p:sp>
        <p:nvSpPr>
          <p:cNvPr id="13" name="Rektangel 12">
            <a:extLst>
              <a:ext uri="{FF2B5EF4-FFF2-40B4-BE49-F238E27FC236}">
                <a16:creationId xmlns:a16="http://schemas.microsoft.com/office/drawing/2014/main" id="{0BB6E8E6-9C0F-2140-9901-A21BD7AC1EAD}"/>
              </a:ext>
            </a:extLst>
          </p:cNvPr>
          <p:cNvSpPr/>
          <p:nvPr/>
        </p:nvSpPr>
        <p:spPr>
          <a:xfrm>
            <a:off x="1246748" y="-6456594"/>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3</a:t>
            </a:r>
            <a:endParaRPr lang="en-US" sz="3200" dirty="0">
              <a:solidFill>
                <a:schemeClr val="bg1"/>
              </a:solidFill>
            </a:endParaRPr>
          </a:p>
        </p:txBody>
      </p:sp>
      <p:sp>
        <p:nvSpPr>
          <p:cNvPr id="14" name="Tittel 1">
            <a:extLst>
              <a:ext uri="{FF2B5EF4-FFF2-40B4-BE49-F238E27FC236}">
                <a16:creationId xmlns:a16="http://schemas.microsoft.com/office/drawing/2014/main" id="{3719BDAA-A224-944C-AA1D-BAEE1D4CF64A}"/>
              </a:ext>
            </a:extLst>
          </p:cNvPr>
          <p:cNvSpPr txBox="1">
            <a:spLocks/>
          </p:cNvSpPr>
          <p:nvPr/>
        </p:nvSpPr>
        <p:spPr>
          <a:xfrm>
            <a:off x="1789103" y="10221143"/>
            <a:ext cx="7935000" cy="2246769"/>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2800" dirty="0">
                <a:solidFill>
                  <a:schemeClr val="bg1"/>
                </a:solidFill>
                <a:latin typeface="Arial" panose="020B0604020202020204" pitchFamily="34" charset="0"/>
                <a:ea typeface="+mj-lt"/>
                <a:cs typeface="Arial" panose="020B0604020202020204" pitchFamily="34" charset="0"/>
              </a:rPr>
              <a:t>NORCE bygger egne og har tilgang til en rekke infrastrukturer som omfatter ulike laboratorier og testfasiliteter. Infrastrukturen er viktig for å utvikle ny kunnskap som imøtekommer samfunnets behov og bidrar til en bærekraftig omstilling.</a:t>
            </a:r>
            <a:endParaRPr lang="nb-NO" sz="5400" dirty="0">
              <a:solidFill>
                <a:schemeClr val="bg1"/>
              </a:solidFill>
              <a:latin typeface="Arial" panose="020B0604020202020204" pitchFamily="34" charset="0"/>
              <a:cs typeface="Arial" panose="020B0604020202020204" pitchFamily="34" charset="0"/>
            </a:endParaRPr>
          </a:p>
        </p:txBody>
      </p:sp>
      <p:sp>
        <p:nvSpPr>
          <p:cNvPr id="15" name="Tittel 1">
            <a:extLst>
              <a:ext uri="{FF2B5EF4-FFF2-40B4-BE49-F238E27FC236}">
                <a16:creationId xmlns:a16="http://schemas.microsoft.com/office/drawing/2014/main" id="{EAA8140D-09CE-EB49-B2D7-FA4C405A679B}"/>
              </a:ext>
            </a:extLst>
          </p:cNvPr>
          <p:cNvSpPr txBox="1">
            <a:spLocks/>
          </p:cNvSpPr>
          <p:nvPr/>
        </p:nvSpPr>
        <p:spPr>
          <a:xfrm>
            <a:off x="1789103" y="9151419"/>
            <a:ext cx="2924198"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dirty="0">
                <a:solidFill>
                  <a:srgbClr val="0E1940"/>
                </a:solidFill>
                <a:latin typeface="Arial" panose="020B0604020202020204" pitchFamily="34" charset="0"/>
                <a:cs typeface="Arial" panose="020B0604020202020204" pitchFamily="34" charset="0"/>
              </a:rPr>
              <a:t>Infrastruktur</a:t>
            </a:r>
          </a:p>
        </p:txBody>
      </p:sp>
      <p:pic>
        <p:nvPicPr>
          <p:cNvPr id="16" name="Grafikk 15">
            <a:extLst>
              <a:ext uri="{FF2B5EF4-FFF2-40B4-BE49-F238E27FC236}">
                <a16:creationId xmlns:a16="http://schemas.microsoft.com/office/drawing/2014/main" id="{D86C248A-5F9C-8A4A-84BF-8206078503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88202" y="1520913"/>
            <a:ext cx="1927168" cy="1908087"/>
          </a:xfrm>
          <a:prstGeom prst="rect">
            <a:avLst/>
          </a:prstGeom>
        </p:spPr>
      </p:pic>
    </p:spTree>
    <p:extLst>
      <p:ext uri="{BB962C8B-B14F-4D97-AF65-F5344CB8AC3E}">
        <p14:creationId xmlns:p14="http://schemas.microsoft.com/office/powerpoint/2010/main" val="3283000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a:spLocks/>
          </p:cNvSpPr>
          <p:nvPr/>
        </p:nvSpPr>
        <p:spPr>
          <a:xfrm>
            <a:off x="1789103" y="2812783"/>
            <a:ext cx="7935000" cy="2246769"/>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2800" dirty="0">
                <a:solidFill>
                  <a:schemeClr val="bg1"/>
                </a:solidFill>
                <a:latin typeface="Arial" panose="020B0604020202020204" pitchFamily="34" charset="0"/>
                <a:ea typeface="+mj-lt"/>
                <a:cs typeface="Arial" panose="020B0604020202020204" pitchFamily="34" charset="0"/>
              </a:rPr>
              <a:t>NORCE bygger egne og har tilgang til en rekke infrastrukturer som omfatter ulike laboratorier og testfasiliteter. Infrastrukturen er viktig for å utvikle ny kunnskap som imøtekommer samfunnets behov og bidrar til en bærekraftig omstilling.</a:t>
            </a:r>
            <a:endParaRPr lang="nb-NO" sz="5400" dirty="0">
              <a:solidFill>
                <a:schemeClr val="bg1"/>
              </a:solidFill>
              <a:latin typeface="Arial" panose="020B0604020202020204" pitchFamily="34" charset="0"/>
              <a:cs typeface="Arial" panose="020B0604020202020204" pitchFamily="34" charset="0"/>
            </a:endParaRPr>
          </a:p>
        </p:txBody>
      </p:sp>
      <p:sp>
        <p:nvSpPr>
          <p:cNvPr id="33" name="Tittel 1">
            <a:extLst>
              <a:ext uri="{FF2B5EF4-FFF2-40B4-BE49-F238E27FC236}">
                <a16:creationId xmlns:a16="http://schemas.microsoft.com/office/drawing/2014/main" id="{D0160824-41FB-4B49-87B4-8D00EFFDA588}"/>
              </a:ext>
            </a:extLst>
          </p:cNvPr>
          <p:cNvSpPr txBox="1">
            <a:spLocks/>
          </p:cNvSpPr>
          <p:nvPr/>
        </p:nvSpPr>
        <p:spPr>
          <a:xfrm>
            <a:off x="1789103" y="1743059"/>
            <a:ext cx="2924198"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dirty="0">
                <a:solidFill>
                  <a:srgbClr val="0E1940"/>
                </a:solidFill>
                <a:latin typeface="Arial" panose="020B0604020202020204" pitchFamily="34" charset="0"/>
                <a:cs typeface="Arial" panose="020B0604020202020204" pitchFamily="34" charset="0"/>
              </a:rPr>
              <a:t>Infrastruktur</a:t>
            </a:r>
          </a:p>
        </p:txBody>
      </p:sp>
      <p:pic>
        <p:nvPicPr>
          <p:cNvPr id="6" name="Grafikk 5">
            <a:extLst>
              <a:ext uri="{FF2B5EF4-FFF2-40B4-BE49-F238E27FC236}">
                <a16:creationId xmlns:a16="http://schemas.microsoft.com/office/drawing/2014/main" id="{658D6400-D190-BD43-A0A0-35E5A7E0AF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556" y="1520913"/>
            <a:ext cx="1927168" cy="1908087"/>
          </a:xfrm>
          <a:prstGeom prst="rect">
            <a:avLst/>
          </a:prstGeom>
        </p:spPr>
      </p:pic>
      <p:sp>
        <p:nvSpPr>
          <p:cNvPr id="24" name="Rektangel 23">
            <a:extLst>
              <a:ext uri="{FF2B5EF4-FFF2-40B4-BE49-F238E27FC236}">
                <a16:creationId xmlns:a16="http://schemas.microsoft.com/office/drawing/2014/main" id="{9A6A35F7-7D61-D740-AF76-C714D23FBC6A}"/>
              </a:ext>
            </a:extLst>
          </p:cNvPr>
          <p:cNvSpPr/>
          <p:nvPr/>
        </p:nvSpPr>
        <p:spPr>
          <a:xfrm>
            <a:off x="1170221" y="-3378314"/>
            <a:ext cx="4753763"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Bærekraftig hav og kyst</a:t>
            </a:r>
          </a:p>
        </p:txBody>
      </p:sp>
      <p:sp>
        <p:nvSpPr>
          <p:cNvPr id="25" name="Tittel 1">
            <a:extLst>
              <a:ext uri="{FF2B5EF4-FFF2-40B4-BE49-F238E27FC236}">
                <a16:creationId xmlns:a16="http://schemas.microsoft.com/office/drawing/2014/main" id="{7DF7A56B-8131-494F-9631-CDDBC5E6E018}"/>
              </a:ext>
            </a:extLst>
          </p:cNvPr>
          <p:cNvSpPr txBox="1">
            <a:spLocks/>
          </p:cNvSpPr>
          <p:nvPr/>
        </p:nvSpPr>
        <p:spPr>
          <a:xfrm>
            <a:off x="5923984" y="-2431472"/>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på ressursene</a:t>
            </a:r>
          </a:p>
          <a:p>
            <a:r>
              <a:rPr lang="nb-NO" sz="1800" dirty="0">
                <a:solidFill>
                  <a:schemeClr val="bg1"/>
                </a:solidFill>
                <a:latin typeface="Arial" panose="020B0604020202020204" pitchFamily="34" charset="0"/>
                <a:ea typeface="+mj-lt"/>
                <a:cs typeface="Arial" panose="020B0604020202020204" pitchFamily="34" charset="0"/>
              </a:rPr>
              <a:t>i fjord og hav.</a:t>
            </a:r>
          </a:p>
        </p:txBody>
      </p:sp>
      <p:sp>
        <p:nvSpPr>
          <p:cNvPr id="26" name="Rektangel 25">
            <a:extLst>
              <a:ext uri="{FF2B5EF4-FFF2-40B4-BE49-F238E27FC236}">
                <a16:creationId xmlns:a16="http://schemas.microsoft.com/office/drawing/2014/main" id="{D265C146-3ADB-8148-974D-30C3FEFB7F84}"/>
              </a:ext>
            </a:extLst>
          </p:cNvPr>
          <p:cNvSpPr/>
          <p:nvPr/>
        </p:nvSpPr>
        <p:spPr>
          <a:xfrm>
            <a:off x="1246748" y="-4055332"/>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4</a:t>
            </a:r>
            <a:endParaRPr lang="en-US" sz="3200" dirty="0">
              <a:solidFill>
                <a:schemeClr val="bg1"/>
              </a:solidFill>
            </a:endParaRPr>
          </a:p>
        </p:txBody>
      </p:sp>
      <p:grpSp>
        <p:nvGrpSpPr>
          <p:cNvPr id="27" name="Gruppe 26">
            <a:extLst>
              <a:ext uri="{FF2B5EF4-FFF2-40B4-BE49-F238E27FC236}">
                <a16:creationId xmlns:a16="http://schemas.microsoft.com/office/drawing/2014/main" id="{E7132215-E603-794D-8818-ED1BD67D2028}"/>
              </a:ext>
            </a:extLst>
          </p:cNvPr>
          <p:cNvGrpSpPr/>
          <p:nvPr/>
        </p:nvGrpSpPr>
        <p:grpSpPr>
          <a:xfrm>
            <a:off x="777777" y="9684760"/>
            <a:ext cx="5518134" cy="2173795"/>
            <a:chOff x="1005758" y="3702816"/>
            <a:chExt cx="5518134" cy="2173795"/>
          </a:xfrm>
        </p:grpSpPr>
        <p:sp>
          <p:nvSpPr>
            <p:cNvPr id="28" name="Rektangel 27">
              <a:extLst>
                <a:ext uri="{FF2B5EF4-FFF2-40B4-BE49-F238E27FC236}">
                  <a16:creationId xmlns:a16="http://schemas.microsoft.com/office/drawing/2014/main" id="{8EDA897E-12BF-8B44-B571-82ED923163B8}"/>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kstSylinder 29">
              <a:extLst>
                <a:ext uri="{FF2B5EF4-FFF2-40B4-BE49-F238E27FC236}">
                  <a16:creationId xmlns:a16="http://schemas.microsoft.com/office/drawing/2014/main" id="{229AE753-6FA5-6E40-98D5-165E001E64DC}"/>
                </a:ext>
              </a:extLst>
            </p:cNvPr>
            <p:cNvSpPr txBox="1"/>
            <p:nvPr/>
          </p:nvSpPr>
          <p:spPr>
            <a:xfrm>
              <a:off x="1499238" y="4097215"/>
              <a:ext cx="4512373" cy="1384995"/>
            </a:xfrm>
            <a:prstGeom prst="rect">
              <a:avLst/>
            </a:prstGeom>
            <a:noFill/>
          </p:spPr>
          <p:txBody>
            <a:bodyPr wrap="square" rtlCol="0">
              <a:spAutoFit/>
            </a:bodyPr>
            <a:lstStyle/>
            <a:p>
              <a:r>
                <a:rPr lang="nb-NO" sz="2800" dirty="0">
                  <a:solidFill>
                    <a:srgbClr val="007075"/>
                  </a:solidFill>
                  <a:latin typeface="Arial" panose="020B0604020202020204" pitchFamily="34" charset="0"/>
                  <a:cs typeface="Arial" panose="020B0604020202020204" pitchFamily="34" charset="0"/>
                </a:rPr>
                <a:t>NORCE har verdens mest avanserte og realistiske boresimulatormiljø </a:t>
              </a:r>
            </a:p>
          </p:txBody>
        </p:sp>
      </p:grpSp>
    </p:spTree>
    <p:extLst>
      <p:ext uri="{BB962C8B-B14F-4D97-AF65-F5344CB8AC3E}">
        <p14:creationId xmlns:p14="http://schemas.microsoft.com/office/powerpoint/2010/main" val="856144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7075"/>
            </a:gs>
            <a:gs pos="100000">
              <a:srgbClr val="0E1940"/>
            </a:gs>
          </a:gsLst>
          <a:lin ang="5400000" scaled="1"/>
        </a:gra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A2DEB8C-9B20-CA47-8318-D3329A7455CE}"/>
              </a:ext>
            </a:extLst>
          </p:cNvPr>
          <p:cNvPicPr>
            <a:picLocks noChangeAspect="1"/>
          </p:cNvPicPr>
          <p:nvPr/>
        </p:nvPicPr>
        <p:blipFill>
          <a:blip r:embed="rId3"/>
          <a:stretch>
            <a:fillRect/>
          </a:stretch>
        </p:blipFill>
        <p:spPr>
          <a:xfrm>
            <a:off x="0" y="-6315"/>
            <a:ext cx="12192000" cy="6870630"/>
          </a:xfrm>
          <a:prstGeom prst="rect">
            <a:avLst/>
          </a:prstGeom>
        </p:spPr>
      </p:pic>
      <p:pic>
        <p:nvPicPr>
          <p:cNvPr id="9" name="Grafikk 8">
            <a:extLst>
              <a:ext uri="{FF2B5EF4-FFF2-40B4-BE49-F238E27FC236}">
                <a16:creationId xmlns:a16="http://schemas.microsoft.com/office/drawing/2014/main" id="{DD7B16C7-BC99-0E43-80C9-A9BD3B974F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0875" y="1805877"/>
            <a:ext cx="2665329" cy="2638940"/>
          </a:xfrm>
          <a:prstGeom prst="rect">
            <a:avLst/>
          </a:prstGeom>
        </p:spPr>
      </p:pic>
      <p:grpSp>
        <p:nvGrpSpPr>
          <p:cNvPr id="13" name="Gruppe 12">
            <a:extLst>
              <a:ext uri="{FF2B5EF4-FFF2-40B4-BE49-F238E27FC236}">
                <a16:creationId xmlns:a16="http://schemas.microsoft.com/office/drawing/2014/main" id="{71B50890-013F-BF43-B3A4-A325924C40F9}"/>
              </a:ext>
            </a:extLst>
          </p:cNvPr>
          <p:cNvGrpSpPr/>
          <p:nvPr/>
        </p:nvGrpSpPr>
        <p:grpSpPr>
          <a:xfrm>
            <a:off x="777777" y="3678365"/>
            <a:ext cx="5518134" cy="2173795"/>
            <a:chOff x="1005758" y="3702816"/>
            <a:chExt cx="5518134" cy="2173795"/>
          </a:xfrm>
        </p:grpSpPr>
        <p:sp>
          <p:nvSpPr>
            <p:cNvPr id="14" name="Rektangel 13">
              <a:extLst>
                <a:ext uri="{FF2B5EF4-FFF2-40B4-BE49-F238E27FC236}">
                  <a16:creationId xmlns:a16="http://schemas.microsoft.com/office/drawing/2014/main" id="{E498B954-9FAA-9547-9169-9142C92F24E3}"/>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kstSylinder 14">
              <a:extLst>
                <a:ext uri="{FF2B5EF4-FFF2-40B4-BE49-F238E27FC236}">
                  <a16:creationId xmlns:a16="http://schemas.microsoft.com/office/drawing/2014/main" id="{F4747BDA-2C23-E844-90E1-98DD5BE50F0A}"/>
                </a:ext>
              </a:extLst>
            </p:cNvPr>
            <p:cNvSpPr txBox="1"/>
            <p:nvPr/>
          </p:nvSpPr>
          <p:spPr>
            <a:xfrm>
              <a:off x="1499238" y="4097215"/>
              <a:ext cx="4512373" cy="1384995"/>
            </a:xfrm>
            <a:prstGeom prst="rect">
              <a:avLst/>
            </a:prstGeom>
            <a:noFill/>
          </p:spPr>
          <p:txBody>
            <a:bodyPr wrap="square" rtlCol="0">
              <a:spAutoFit/>
            </a:bodyPr>
            <a:lstStyle/>
            <a:p>
              <a:r>
                <a:rPr lang="nb-NO" sz="2800" dirty="0">
                  <a:solidFill>
                    <a:srgbClr val="007075"/>
                  </a:solidFill>
                  <a:latin typeface="Arial" panose="020B0604020202020204" pitchFamily="34" charset="0"/>
                  <a:cs typeface="Arial" panose="020B0604020202020204" pitchFamily="34" charset="0"/>
                </a:rPr>
                <a:t>NORCE har verdens mest avanserte og realistiske boresimulatormiljø </a:t>
              </a:r>
            </a:p>
          </p:txBody>
        </p:sp>
      </p:grpSp>
      <p:pic>
        <p:nvPicPr>
          <p:cNvPr id="16" name="Bilde 15">
            <a:extLst>
              <a:ext uri="{FF2B5EF4-FFF2-40B4-BE49-F238E27FC236}">
                <a16:creationId xmlns:a16="http://schemas.microsoft.com/office/drawing/2014/main" id="{E6DB16F6-9D07-564E-883D-474DCCA36928}"/>
              </a:ext>
            </a:extLst>
          </p:cNvPr>
          <p:cNvPicPr>
            <a:picLocks noChangeAspect="1"/>
          </p:cNvPicPr>
          <p:nvPr/>
        </p:nvPicPr>
        <p:blipFill>
          <a:blip r:embed="rId6"/>
          <a:stretch>
            <a:fillRect/>
          </a:stretch>
        </p:blipFill>
        <p:spPr>
          <a:xfrm>
            <a:off x="5461000" y="19299524"/>
            <a:ext cx="1270000" cy="1270000"/>
          </a:xfrm>
          <a:prstGeom prst="rect">
            <a:avLst/>
          </a:prstGeom>
        </p:spPr>
      </p:pic>
      <p:sp>
        <p:nvSpPr>
          <p:cNvPr id="17" name="Tittel 1">
            <a:extLst>
              <a:ext uri="{FF2B5EF4-FFF2-40B4-BE49-F238E27FC236}">
                <a16:creationId xmlns:a16="http://schemas.microsoft.com/office/drawing/2014/main" id="{E675E3DF-E48F-B84A-B163-77CA645E8A3E}"/>
              </a:ext>
            </a:extLst>
          </p:cNvPr>
          <p:cNvSpPr txBox="1">
            <a:spLocks/>
          </p:cNvSpPr>
          <p:nvPr/>
        </p:nvSpPr>
        <p:spPr>
          <a:xfrm>
            <a:off x="1285000" y="16603023"/>
            <a:ext cx="157140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360-graders perspektiv</a:t>
            </a:r>
            <a:endParaRPr lang="nb-NO" dirty="0">
              <a:solidFill>
                <a:schemeClr val="bg1"/>
              </a:solidFill>
              <a:latin typeface="Arial" panose="020B0604020202020204" pitchFamily="34" charset="0"/>
              <a:ea typeface="+mj-lt"/>
              <a:cs typeface="Arial" panose="020B0604020202020204" pitchFamily="34" charset="0"/>
            </a:endParaRPr>
          </a:p>
        </p:txBody>
      </p:sp>
      <p:sp>
        <p:nvSpPr>
          <p:cNvPr id="18" name="Tittel 1">
            <a:extLst>
              <a:ext uri="{FF2B5EF4-FFF2-40B4-BE49-F238E27FC236}">
                <a16:creationId xmlns:a16="http://schemas.microsoft.com/office/drawing/2014/main" id="{A469D70A-A452-C54C-A811-0BF6F8504DDC}"/>
              </a:ext>
            </a:extLst>
          </p:cNvPr>
          <p:cNvSpPr txBox="1">
            <a:spLocks/>
          </p:cNvSpPr>
          <p:nvPr/>
        </p:nvSpPr>
        <p:spPr>
          <a:xfrm>
            <a:off x="3395226" y="18701668"/>
            <a:ext cx="1399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Uavhengig forskning</a:t>
            </a:r>
            <a:endParaRPr lang="nb-NO" dirty="0">
              <a:solidFill>
                <a:schemeClr val="bg1"/>
              </a:solidFill>
              <a:latin typeface="Arial" panose="020B0604020202020204" pitchFamily="34" charset="0"/>
              <a:cs typeface="Arial" panose="020B0604020202020204" pitchFamily="34" charset="0"/>
            </a:endParaRPr>
          </a:p>
        </p:txBody>
      </p:sp>
      <p:sp>
        <p:nvSpPr>
          <p:cNvPr id="19" name="Tittel 1">
            <a:extLst>
              <a:ext uri="{FF2B5EF4-FFF2-40B4-BE49-F238E27FC236}">
                <a16:creationId xmlns:a16="http://schemas.microsoft.com/office/drawing/2014/main" id="{FABBB784-5377-E644-A104-18AED421F93E}"/>
              </a:ext>
            </a:extLst>
          </p:cNvPr>
          <p:cNvSpPr txBox="1">
            <a:spLocks/>
          </p:cNvSpPr>
          <p:nvPr/>
        </p:nvSpPr>
        <p:spPr>
          <a:xfrm>
            <a:off x="5324498" y="20800313"/>
            <a:ext cx="152301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Høy kompetanse</a:t>
            </a:r>
            <a:endParaRPr lang="nb-NO" dirty="0">
              <a:solidFill>
                <a:schemeClr val="bg1"/>
              </a:solidFill>
              <a:latin typeface="Arial" panose="020B0604020202020204" pitchFamily="34" charset="0"/>
              <a:cs typeface="Arial" panose="020B0604020202020204" pitchFamily="34" charset="0"/>
            </a:endParaRPr>
          </a:p>
        </p:txBody>
      </p:sp>
      <p:sp>
        <p:nvSpPr>
          <p:cNvPr id="20" name="Tittel 1">
            <a:extLst>
              <a:ext uri="{FF2B5EF4-FFF2-40B4-BE49-F238E27FC236}">
                <a16:creationId xmlns:a16="http://schemas.microsoft.com/office/drawing/2014/main" id="{7F2A7BF2-6610-A84B-98BC-04E0AA57A408}"/>
              </a:ext>
            </a:extLst>
          </p:cNvPr>
          <p:cNvSpPr txBox="1">
            <a:spLocks/>
          </p:cNvSpPr>
          <p:nvPr/>
        </p:nvSpPr>
        <p:spPr>
          <a:xfrm>
            <a:off x="7558902" y="22898958"/>
            <a:ext cx="1005097"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Lang</a:t>
            </a:r>
            <a:endParaRPr lang="nb-NO" dirty="0">
              <a:solidFill>
                <a:schemeClr val="bg1"/>
              </a:solidFill>
              <a:latin typeface="Arial" panose="020B0604020202020204" pitchFamily="34" charset="0"/>
              <a:ea typeface="+mj-lt"/>
              <a:cs typeface="Arial" panose="020B0604020202020204" pitchFamily="34" charset="0"/>
            </a:endParaRPr>
          </a:p>
          <a:p>
            <a:pPr algn="ctr"/>
            <a:r>
              <a:rPr lang="nb-NO" sz="1800" dirty="0">
                <a:solidFill>
                  <a:schemeClr val="bg1"/>
                </a:solidFill>
                <a:latin typeface="Arial" panose="020B0604020202020204" pitchFamily="34" charset="0"/>
                <a:ea typeface="+mj-lt"/>
                <a:cs typeface="Arial" panose="020B0604020202020204" pitchFamily="34" charset="0"/>
              </a:rPr>
              <a:t>erfaring</a:t>
            </a:r>
            <a:endParaRPr lang="nb-NO" dirty="0">
              <a:solidFill>
                <a:schemeClr val="bg1"/>
              </a:solidFill>
              <a:latin typeface="Arial" panose="020B0604020202020204" pitchFamily="34" charset="0"/>
              <a:cs typeface="Arial" panose="020B0604020202020204" pitchFamily="34" charset="0"/>
            </a:endParaRPr>
          </a:p>
        </p:txBody>
      </p:sp>
      <p:sp>
        <p:nvSpPr>
          <p:cNvPr id="21" name="Tittel 1">
            <a:extLst>
              <a:ext uri="{FF2B5EF4-FFF2-40B4-BE49-F238E27FC236}">
                <a16:creationId xmlns:a16="http://schemas.microsoft.com/office/drawing/2014/main" id="{746120E8-80BD-0345-957C-382587EE30EF}"/>
              </a:ext>
            </a:extLst>
          </p:cNvPr>
          <p:cNvSpPr txBox="1">
            <a:spLocks/>
          </p:cNvSpPr>
          <p:nvPr/>
        </p:nvSpPr>
        <p:spPr>
          <a:xfrm>
            <a:off x="9571599" y="24997603"/>
            <a:ext cx="146036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Egen infrastruktur</a:t>
            </a:r>
            <a:endParaRPr lang="nb-NO" dirty="0">
              <a:solidFill>
                <a:schemeClr val="bg1"/>
              </a:solidFill>
              <a:latin typeface="Arial" panose="020B0604020202020204" pitchFamily="34" charset="0"/>
              <a:cs typeface="Arial" panose="020B0604020202020204" pitchFamily="34" charset="0"/>
            </a:endParaRPr>
          </a:p>
        </p:txBody>
      </p:sp>
      <p:pic>
        <p:nvPicPr>
          <p:cNvPr id="22" name="Bilde 21">
            <a:extLst>
              <a:ext uri="{FF2B5EF4-FFF2-40B4-BE49-F238E27FC236}">
                <a16:creationId xmlns:a16="http://schemas.microsoft.com/office/drawing/2014/main" id="{AF590140-AB13-AF4D-A321-8D78844857D4}"/>
              </a:ext>
            </a:extLst>
          </p:cNvPr>
          <p:cNvPicPr>
            <a:picLocks noChangeAspect="1"/>
          </p:cNvPicPr>
          <p:nvPr/>
        </p:nvPicPr>
        <p:blipFill>
          <a:blip r:embed="rId7"/>
          <a:stretch>
            <a:fillRect/>
          </a:stretch>
        </p:blipFill>
        <p:spPr>
          <a:xfrm>
            <a:off x="1435704" y="15102234"/>
            <a:ext cx="1270000" cy="1270000"/>
          </a:xfrm>
          <a:prstGeom prst="rect">
            <a:avLst/>
          </a:prstGeom>
        </p:spPr>
      </p:pic>
      <p:pic>
        <p:nvPicPr>
          <p:cNvPr id="23" name="Bilde 22">
            <a:extLst>
              <a:ext uri="{FF2B5EF4-FFF2-40B4-BE49-F238E27FC236}">
                <a16:creationId xmlns:a16="http://schemas.microsoft.com/office/drawing/2014/main" id="{C5DEC131-B621-6F4E-8224-1D365E7ED13F}"/>
              </a:ext>
            </a:extLst>
          </p:cNvPr>
          <p:cNvPicPr>
            <a:picLocks noChangeAspect="1"/>
          </p:cNvPicPr>
          <p:nvPr/>
        </p:nvPicPr>
        <p:blipFill>
          <a:blip r:embed="rId8"/>
          <a:stretch>
            <a:fillRect/>
          </a:stretch>
        </p:blipFill>
        <p:spPr>
          <a:xfrm>
            <a:off x="7367152" y="21398169"/>
            <a:ext cx="1397000" cy="1270000"/>
          </a:xfrm>
          <a:prstGeom prst="rect">
            <a:avLst/>
          </a:prstGeom>
        </p:spPr>
      </p:pic>
      <p:pic>
        <p:nvPicPr>
          <p:cNvPr id="24" name="Bilde 23">
            <a:extLst>
              <a:ext uri="{FF2B5EF4-FFF2-40B4-BE49-F238E27FC236}">
                <a16:creationId xmlns:a16="http://schemas.microsoft.com/office/drawing/2014/main" id="{7C1349D7-FA43-2845-87DE-AED9E7614CD4}"/>
              </a:ext>
            </a:extLst>
          </p:cNvPr>
          <p:cNvPicPr>
            <a:picLocks noChangeAspect="1"/>
          </p:cNvPicPr>
          <p:nvPr/>
        </p:nvPicPr>
        <p:blipFill>
          <a:blip r:embed="rId9"/>
          <a:stretch>
            <a:fillRect/>
          </a:stretch>
        </p:blipFill>
        <p:spPr>
          <a:xfrm>
            <a:off x="3460136" y="17200879"/>
            <a:ext cx="1270000" cy="1270000"/>
          </a:xfrm>
          <a:prstGeom prst="rect">
            <a:avLst/>
          </a:prstGeom>
        </p:spPr>
      </p:pic>
      <p:pic>
        <p:nvPicPr>
          <p:cNvPr id="25" name="Bilde 24">
            <a:extLst>
              <a:ext uri="{FF2B5EF4-FFF2-40B4-BE49-F238E27FC236}">
                <a16:creationId xmlns:a16="http://schemas.microsoft.com/office/drawing/2014/main" id="{4EA8D85C-E95E-DE43-97A4-2363162BA57D}"/>
              </a:ext>
            </a:extLst>
          </p:cNvPr>
          <p:cNvPicPr>
            <a:picLocks noChangeAspect="1"/>
          </p:cNvPicPr>
          <p:nvPr/>
        </p:nvPicPr>
        <p:blipFill>
          <a:blip r:embed="rId10"/>
          <a:stretch>
            <a:fillRect/>
          </a:stretch>
        </p:blipFill>
        <p:spPr>
          <a:xfrm>
            <a:off x="9374683" y="23496814"/>
            <a:ext cx="1854200" cy="1270000"/>
          </a:xfrm>
          <a:prstGeom prst="rect">
            <a:avLst/>
          </a:prstGeom>
        </p:spPr>
      </p:pic>
      <p:sp>
        <p:nvSpPr>
          <p:cNvPr id="26" name="Tittel 1">
            <a:extLst>
              <a:ext uri="{FF2B5EF4-FFF2-40B4-BE49-F238E27FC236}">
                <a16:creationId xmlns:a16="http://schemas.microsoft.com/office/drawing/2014/main" id="{EFDE2442-7A95-5F42-B004-9535EC59921A}"/>
              </a:ext>
            </a:extLst>
          </p:cNvPr>
          <p:cNvSpPr txBox="1">
            <a:spLocks/>
          </p:cNvSpPr>
          <p:nvPr/>
        </p:nvSpPr>
        <p:spPr>
          <a:xfrm>
            <a:off x="0" y="7806101"/>
            <a:ext cx="12172014"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4000" dirty="0">
                <a:solidFill>
                  <a:schemeClr val="bg1"/>
                </a:solidFill>
                <a:latin typeface="Arial" panose="020B0604020202020204" pitchFamily="34" charset="0"/>
                <a:cs typeface="Arial" panose="020B0604020202020204" pitchFamily="34" charset="0"/>
              </a:rPr>
              <a:t>Hvorfor samarbeide med NORCE </a:t>
            </a:r>
          </a:p>
        </p:txBody>
      </p:sp>
      <p:sp>
        <p:nvSpPr>
          <p:cNvPr id="27" name="Tittel 1">
            <a:extLst>
              <a:ext uri="{FF2B5EF4-FFF2-40B4-BE49-F238E27FC236}">
                <a16:creationId xmlns:a16="http://schemas.microsoft.com/office/drawing/2014/main" id="{E8E7107D-01C4-E546-AAAA-191F2AB3549B}"/>
              </a:ext>
            </a:extLst>
          </p:cNvPr>
          <p:cNvSpPr txBox="1">
            <a:spLocks/>
          </p:cNvSpPr>
          <p:nvPr/>
        </p:nvSpPr>
        <p:spPr>
          <a:xfrm>
            <a:off x="1789103" y="-4785360"/>
            <a:ext cx="7935000" cy="2246769"/>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2800" dirty="0">
                <a:solidFill>
                  <a:schemeClr val="bg1"/>
                </a:solidFill>
                <a:latin typeface="Arial" panose="020B0604020202020204" pitchFamily="34" charset="0"/>
                <a:ea typeface="+mj-lt"/>
                <a:cs typeface="Arial" panose="020B0604020202020204" pitchFamily="34" charset="0"/>
              </a:rPr>
              <a:t>NORCE bygger egne og har tilgang til en rekke infrastrukturer som omfatter ulike laboratorier og testfasiliteter. Infrastrukturen er viktig for å utvikle ny kunnskap som imøtekommer samfunnets behov og bidrar til en bærekraftig omstilling.</a:t>
            </a:r>
            <a:endParaRPr lang="nb-NO" sz="5400" dirty="0">
              <a:solidFill>
                <a:schemeClr val="bg1"/>
              </a:solidFill>
              <a:latin typeface="Arial" panose="020B0604020202020204" pitchFamily="34" charset="0"/>
              <a:cs typeface="Arial" panose="020B0604020202020204" pitchFamily="34" charset="0"/>
            </a:endParaRPr>
          </a:p>
        </p:txBody>
      </p:sp>
      <p:sp>
        <p:nvSpPr>
          <p:cNvPr id="28" name="Tittel 1">
            <a:extLst>
              <a:ext uri="{FF2B5EF4-FFF2-40B4-BE49-F238E27FC236}">
                <a16:creationId xmlns:a16="http://schemas.microsoft.com/office/drawing/2014/main" id="{3FA1C2B4-A13D-FA46-BD70-7CE2F818B324}"/>
              </a:ext>
            </a:extLst>
          </p:cNvPr>
          <p:cNvSpPr txBox="1">
            <a:spLocks/>
          </p:cNvSpPr>
          <p:nvPr/>
        </p:nvSpPr>
        <p:spPr>
          <a:xfrm>
            <a:off x="1789103" y="-7082105"/>
            <a:ext cx="2924198"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dirty="0">
                <a:solidFill>
                  <a:srgbClr val="0E1940"/>
                </a:solidFill>
                <a:latin typeface="Arial" panose="020B0604020202020204" pitchFamily="34" charset="0"/>
                <a:cs typeface="Arial" panose="020B0604020202020204" pitchFamily="34" charset="0"/>
              </a:rPr>
              <a:t>Infrastruktur</a:t>
            </a:r>
          </a:p>
        </p:txBody>
      </p:sp>
    </p:spTree>
    <p:extLst>
      <p:ext uri="{BB962C8B-B14F-4D97-AF65-F5344CB8AC3E}">
        <p14:creationId xmlns:p14="http://schemas.microsoft.com/office/powerpoint/2010/main" val="2572180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49" name="Bilde 48">
            <a:extLst>
              <a:ext uri="{FF2B5EF4-FFF2-40B4-BE49-F238E27FC236}">
                <a16:creationId xmlns:a16="http://schemas.microsoft.com/office/drawing/2014/main" id="{4022C906-3A0E-214A-92DD-7533CEE5C85C}"/>
              </a:ext>
            </a:extLst>
          </p:cNvPr>
          <p:cNvPicPr>
            <a:picLocks noChangeAspect="1"/>
          </p:cNvPicPr>
          <p:nvPr/>
        </p:nvPicPr>
        <p:blipFill>
          <a:blip r:embed="rId3"/>
          <a:stretch>
            <a:fillRect/>
          </a:stretch>
        </p:blipFill>
        <p:spPr>
          <a:xfrm>
            <a:off x="5461000" y="2794000"/>
            <a:ext cx="1270000" cy="1270000"/>
          </a:xfrm>
          <a:prstGeom prst="rect">
            <a:avLst/>
          </a:prstGeom>
        </p:spPr>
      </p:pic>
      <p:sp>
        <p:nvSpPr>
          <p:cNvPr id="17" name="Tittel 1">
            <a:extLst>
              <a:ext uri="{FF2B5EF4-FFF2-40B4-BE49-F238E27FC236}">
                <a16:creationId xmlns:a16="http://schemas.microsoft.com/office/drawing/2014/main" id="{F3E3A0A4-C75F-F445-9C0F-BA0F171AD19E}"/>
              </a:ext>
            </a:extLst>
          </p:cNvPr>
          <p:cNvSpPr txBox="1">
            <a:spLocks/>
          </p:cNvSpPr>
          <p:nvPr/>
        </p:nvSpPr>
        <p:spPr>
          <a:xfrm>
            <a:off x="1285000" y="4294789"/>
            <a:ext cx="157140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360-graders perspektiv</a:t>
            </a:r>
            <a:endParaRPr lang="nb-NO" dirty="0">
              <a:solidFill>
                <a:schemeClr val="bg1"/>
              </a:solidFill>
              <a:latin typeface="Arial" panose="020B0604020202020204" pitchFamily="34" charset="0"/>
              <a:ea typeface="+mj-lt"/>
              <a:cs typeface="Arial" panose="020B0604020202020204" pitchFamily="34" charset="0"/>
            </a:endParaRPr>
          </a:p>
        </p:txBody>
      </p:sp>
      <p:sp>
        <p:nvSpPr>
          <p:cNvPr id="21" name="Tittel 1">
            <a:extLst>
              <a:ext uri="{FF2B5EF4-FFF2-40B4-BE49-F238E27FC236}">
                <a16:creationId xmlns:a16="http://schemas.microsoft.com/office/drawing/2014/main" id="{5E55C67F-71CE-A241-BA4F-39613CD2EE52}"/>
              </a:ext>
            </a:extLst>
          </p:cNvPr>
          <p:cNvSpPr txBox="1">
            <a:spLocks/>
          </p:cNvSpPr>
          <p:nvPr/>
        </p:nvSpPr>
        <p:spPr>
          <a:xfrm>
            <a:off x="3395226" y="4294789"/>
            <a:ext cx="1399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Uavhengig forskning</a:t>
            </a:r>
            <a:endParaRPr lang="nb-NO" dirty="0">
              <a:solidFill>
                <a:schemeClr val="bg1"/>
              </a:solidFill>
              <a:latin typeface="Arial" panose="020B0604020202020204" pitchFamily="34" charset="0"/>
              <a:cs typeface="Arial" panose="020B0604020202020204" pitchFamily="34" charset="0"/>
            </a:endParaRPr>
          </a:p>
        </p:txBody>
      </p:sp>
      <p:sp>
        <p:nvSpPr>
          <p:cNvPr id="29" name="Tittel 1">
            <a:extLst>
              <a:ext uri="{FF2B5EF4-FFF2-40B4-BE49-F238E27FC236}">
                <a16:creationId xmlns:a16="http://schemas.microsoft.com/office/drawing/2014/main" id="{725CF714-44B0-CD42-BA32-B733B1A59F7F}"/>
              </a:ext>
            </a:extLst>
          </p:cNvPr>
          <p:cNvSpPr txBox="1">
            <a:spLocks/>
          </p:cNvSpPr>
          <p:nvPr/>
        </p:nvSpPr>
        <p:spPr>
          <a:xfrm>
            <a:off x="0" y="1492421"/>
            <a:ext cx="12172014"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4000" dirty="0">
                <a:solidFill>
                  <a:schemeClr val="bg1"/>
                </a:solidFill>
                <a:latin typeface="Arial" panose="020B0604020202020204" pitchFamily="34" charset="0"/>
                <a:cs typeface="Arial" panose="020B0604020202020204" pitchFamily="34" charset="0"/>
              </a:rPr>
              <a:t>Hvorfor samarbeide med NORCE </a:t>
            </a:r>
          </a:p>
        </p:txBody>
      </p:sp>
      <p:sp>
        <p:nvSpPr>
          <p:cNvPr id="15" name="Tittel 1">
            <a:extLst>
              <a:ext uri="{FF2B5EF4-FFF2-40B4-BE49-F238E27FC236}">
                <a16:creationId xmlns:a16="http://schemas.microsoft.com/office/drawing/2014/main" id="{D949DC77-CF61-4F4A-BC5A-921A0DA15F66}"/>
              </a:ext>
            </a:extLst>
          </p:cNvPr>
          <p:cNvSpPr txBox="1">
            <a:spLocks/>
          </p:cNvSpPr>
          <p:nvPr/>
        </p:nvSpPr>
        <p:spPr>
          <a:xfrm>
            <a:off x="5324498" y="4294789"/>
            <a:ext cx="152301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Høy kompetanse</a:t>
            </a:r>
            <a:endParaRPr lang="nb-NO" dirty="0">
              <a:solidFill>
                <a:schemeClr val="bg1"/>
              </a:solidFill>
              <a:latin typeface="Arial" panose="020B0604020202020204" pitchFamily="34" charset="0"/>
              <a:cs typeface="Arial" panose="020B0604020202020204" pitchFamily="34" charset="0"/>
            </a:endParaRPr>
          </a:p>
        </p:txBody>
      </p:sp>
      <p:sp>
        <p:nvSpPr>
          <p:cNvPr id="16" name="Tittel 1">
            <a:extLst>
              <a:ext uri="{FF2B5EF4-FFF2-40B4-BE49-F238E27FC236}">
                <a16:creationId xmlns:a16="http://schemas.microsoft.com/office/drawing/2014/main" id="{5BD00EBC-7695-443F-B007-FAE62AEF3187}"/>
              </a:ext>
            </a:extLst>
          </p:cNvPr>
          <p:cNvSpPr txBox="1">
            <a:spLocks/>
          </p:cNvSpPr>
          <p:nvPr/>
        </p:nvSpPr>
        <p:spPr>
          <a:xfrm>
            <a:off x="7558902" y="4294789"/>
            <a:ext cx="1005097"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Lang</a:t>
            </a:r>
            <a:endParaRPr lang="nb-NO" dirty="0">
              <a:solidFill>
                <a:schemeClr val="bg1"/>
              </a:solidFill>
              <a:latin typeface="Arial" panose="020B0604020202020204" pitchFamily="34" charset="0"/>
              <a:ea typeface="+mj-lt"/>
              <a:cs typeface="Arial" panose="020B0604020202020204" pitchFamily="34" charset="0"/>
            </a:endParaRPr>
          </a:p>
          <a:p>
            <a:pPr algn="ctr"/>
            <a:r>
              <a:rPr lang="nb-NO" sz="1800" dirty="0">
                <a:solidFill>
                  <a:schemeClr val="bg1"/>
                </a:solidFill>
                <a:latin typeface="Arial" panose="020B0604020202020204" pitchFamily="34" charset="0"/>
                <a:ea typeface="+mj-lt"/>
                <a:cs typeface="Arial" panose="020B0604020202020204" pitchFamily="34" charset="0"/>
              </a:rPr>
              <a:t>erfaring</a:t>
            </a:r>
            <a:endParaRPr lang="nb-NO" dirty="0">
              <a:solidFill>
                <a:schemeClr val="bg1"/>
              </a:solidFill>
              <a:latin typeface="Arial" panose="020B0604020202020204" pitchFamily="34" charset="0"/>
              <a:cs typeface="Arial" panose="020B0604020202020204" pitchFamily="34" charset="0"/>
            </a:endParaRPr>
          </a:p>
        </p:txBody>
      </p:sp>
      <p:sp>
        <p:nvSpPr>
          <p:cNvPr id="18" name="Tittel 1">
            <a:extLst>
              <a:ext uri="{FF2B5EF4-FFF2-40B4-BE49-F238E27FC236}">
                <a16:creationId xmlns:a16="http://schemas.microsoft.com/office/drawing/2014/main" id="{8E38FE90-0F51-481E-88BB-9D558E68334C}"/>
              </a:ext>
            </a:extLst>
          </p:cNvPr>
          <p:cNvSpPr txBox="1">
            <a:spLocks/>
          </p:cNvSpPr>
          <p:nvPr/>
        </p:nvSpPr>
        <p:spPr>
          <a:xfrm>
            <a:off x="9571599" y="4294789"/>
            <a:ext cx="146036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dirty="0">
                <a:solidFill>
                  <a:schemeClr val="bg1"/>
                </a:solidFill>
                <a:latin typeface="Arial" panose="020B0604020202020204" pitchFamily="34" charset="0"/>
                <a:ea typeface="+mj-lt"/>
                <a:cs typeface="Arial" panose="020B0604020202020204" pitchFamily="34" charset="0"/>
              </a:rPr>
              <a:t>Egen infrastruktur</a:t>
            </a:r>
            <a:endParaRPr lang="nb-NO" dirty="0">
              <a:solidFill>
                <a:schemeClr val="bg1"/>
              </a:solidFill>
              <a:latin typeface="Arial" panose="020B0604020202020204" pitchFamily="34" charset="0"/>
              <a:cs typeface="Arial" panose="020B0604020202020204" pitchFamily="34" charset="0"/>
            </a:endParaRPr>
          </a:p>
        </p:txBody>
      </p:sp>
      <p:grpSp>
        <p:nvGrpSpPr>
          <p:cNvPr id="26" name="Gruppe 25">
            <a:extLst>
              <a:ext uri="{FF2B5EF4-FFF2-40B4-BE49-F238E27FC236}">
                <a16:creationId xmlns:a16="http://schemas.microsoft.com/office/drawing/2014/main" id="{A527DA55-1297-A145-9C17-C3B4BD44A719}"/>
              </a:ext>
            </a:extLst>
          </p:cNvPr>
          <p:cNvGrpSpPr/>
          <p:nvPr/>
        </p:nvGrpSpPr>
        <p:grpSpPr>
          <a:xfrm>
            <a:off x="-13181016" y="2949805"/>
            <a:ext cx="12700468" cy="1344984"/>
            <a:chOff x="-499907" y="2949805"/>
            <a:chExt cx="12700468" cy="1344984"/>
          </a:xfrm>
        </p:grpSpPr>
        <p:sp>
          <p:nvSpPr>
            <p:cNvPr id="27" name="Tittel 1">
              <a:extLst>
                <a:ext uri="{FF2B5EF4-FFF2-40B4-BE49-F238E27FC236}">
                  <a16:creationId xmlns:a16="http://schemas.microsoft.com/office/drawing/2014/main" id="{A377C241-0BA9-F545-A11B-3B8CA7ED5246}"/>
                </a:ext>
              </a:extLst>
            </p:cNvPr>
            <p:cNvSpPr txBox="1">
              <a:spLocks/>
            </p:cNvSpPr>
            <p:nvPr/>
          </p:nvSpPr>
          <p:spPr>
            <a:xfrm>
              <a:off x="2849218" y="2969041"/>
              <a:ext cx="4346062" cy="132574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err="1">
                  <a:solidFill>
                    <a:srgbClr val="80B7BA">
                      <a:alpha val="53457"/>
                    </a:srgbClr>
                  </a:solidFill>
                  <a:latin typeface="Arial" panose="020B0604020202020204" pitchFamily="34" charset="0"/>
                  <a:cs typeface="Arial" panose="020B0604020202020204" pitchFamily="34" charset="0"/>
                </a:rPr>
                <a:t>Gracias</a:t>
              </a:r>
              <a:r>
                <a:rPr lang="nb-NO" sz="8800" dirty="0">
                  <a:solidFill>
                    <a:srgbClr val="80B7BA">
                      <a:alpha val="53457"/>
                    </a:srgbClr>
                  </a:solidFill>
                  <a:latin typeface="Arial" panose="020B0604020202020204" pitchFamily="34" charset="0"/>
                  <a:cs typeface="Arial" panose="020B0604020202020204" pitchFamily="34" charset="0"/>
                </a:rPr>
                <a:t>.</a:t>
              </a:r>
            </a:p>
          </p:txBody>
        </p:sp>
        <p:sp>
          <p:nvSpPr>
            <p:cNvPr id="28" name="Tittel 1">
              <a:extLst>
                <a:ext uri="{FF2B5EF4-FFF2-40B4-BE49-F238E27FC236}">
                  <a16:creationId xmlns:a16="http://schemas.microsoft.com/office/drawing/2014/main" id="{4175EEE2-A80A-9B42-9362-4FC5293D21BC}"/>
                </a:ext>
              </a:extLst>
            </p:cNvPr>
            <p:cNvSpPr txBox="1">
              <a:spLocks/>
            </p:cNvSpPr>
            <p:nvPr/>
          </p:nvSpPr>
          <p:spPr>
            <a:xfrm>
              <a:off x="-499907" y="2983661"/>
              <a:ext cx="325602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err="1">
                  <a:solidFill>
                    <a:srgbClr val="80B7BA">
                      <a:alpha val="53457"/>
                    </a:srgbClr>
                  </a:solidFill>
                  <a:latin typeface="Arial" panose="020B0604020202020204" pitchFamily="34" charset="0"/>
                  <a:cs typeface="Arial" panose="020B0604020202020204" pitchFamily="34" charset="0"/>
                </a:rPr>
                <a:t>Merci</a:t>
              </a:r>
              <a:r>
                <a:rPr lang="nb-NO" sz="8800" dirty="0">
                  <a:solidFill>
                    <a:srgbClr val="80B7BA">
                      <a:alpha val="53457"/>
                    </a:srgbClr>
                  </a:solidFill>
                  <a:latin typeface="Arial" panose="020B0604020202020204" pitchFamily="34" charset="0"/>
                  <a:cs typeface="Arial" panose="020B0604020202020204" pitchFamily="34" charset="0"/>
                </a:rPr>
                <a:t>.</a:t>
              </a:r>
            </a:p>
          </p:txBody>
        </p:sp>
        <p:sp>
          <p:nvSpPr>
            <p:cNvPr id="30" name="Tittel 1">
              <a:extLst>
                <a:ext uri="{FF2B5EF4-FFF2-40B4-BE49-F238E27FC236}">
                  <a16:creationId xmlns:a16="http://schemas.microsoft.com/office/drawing/2014/main" id="{2E233302-1DD4-3A4D-97AE-2D3ED12BDB89}"/>
                </a:ext>
              </a:extLst>
            </p:cNvPr>
            <p:cNvSpPr txBox="1">
              <a:spLocks/>
            </p:cNvSpPr>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err="1">
                  <a:solidFill>
                    <a:srgbClr val="80B7BA">
                      <a:alpha val="53457"/>
                    </a:srgbClr>
                  </a:solidFill>
                  <a:latin typeface="Arial" panose="020B0604020202020204" pitchFamily="34" charset="0"/>
                  <a:cs typeface="Arial" panose="020B0604020202020204" pitchFamily="34" charset="0"/>
                </a:rPr>
                <a:t>Obrigado</a:t>
              </a:r>
              <a:r>
                <a:rPr lang="nb-NO" sz="8800" dirty="0">
                  <a:solidFill>
                    <a:srgbClr val="80B7BA">
                      <a:alpha val="53457"/>
                    </a:srgbClr>
                  </a:solidFill>
                  <a:latin typeface="Arial" panose="020B0604020202020204" pitchFamily="34" charset="0"/>
                  <a:cs typeface="Arial" panose="020B0604020202020204" pitchFamily="34" charset="0"/>
                </a:rPr>
                <a:t>.</a:t>
              </a:r>
              <a:endParaRPr lang="nb-NO" sz="8800" dirty="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grpSp>
        <p:nvGrpSpPr>
          <p:cNvPr id="34" name="Gruppe 33">
            <a:extLst>
              <a:ext uri="{FF2B5EF4-FFF2-40B4-BE49-F238E27FC236}">
                <a16:creationId xmlns:a16="http://schemas.microsoft.com/office/drawing/2014/main" id="{72DF22C0-68C1-0A44-B075-CAB9E086B1EC}"/>
              </a:ext>
            </a:extLst>
          </p:cNvPr>
          <p:cNvGrpSpPr/>
          <p:nvPr/>
        </p:nvGrpSpPr>
        <p:grpSpPr>
          <a:xfrm>
            <a:off x="12685839" y="1643520"/>
            <a:ext cx="9930136" cy="1344984"/>
            <a:chOff x="2587724" y="1643520"/>
            <a:chExt cx="9930136" cy="1344984"/>
          </a:xfrm>
        </p:grpSpPr>
        <p:sp>
          <p:nvSpPr>
            <p:cNvPr id="35" name="Tittel 1">
              <a:extLst>
                <a:ext uri="{FF2B5EF4-FFF2-40B4-BE49-F238E27FC236}">
                  <a16:creationId xmlns:a16="http://schemas.microsoft.com/office/drawing/2014/main" id="{6A99D097-E7D8-654A-AC10-C6C478F8481C}"/>
                </a:ext>
              </a:extLst>
            </p:cNvPr>
            <p:cNvSpPr txBox="1">
              <a:spLocks/>
            </p:cNvSpPr>
            <p:nvPr/>
          </p:nvSpPr>
          <p:spPr>
            <a:xfrm>
              <a:off x="2587724" y="1643520"/>
              <a:ext cx="7251323" cy="1344984"/>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a:solidFill>
                    <a:schemeClr val="bg1">
                      <a:lumMod val="95000"/>
                    </a:schemeClr>
                  </a:solidFill>
                  <a:latin typeface="Arial" panose="020B0604020202020204" pitchFamily="34" charset="0"/>
                  <a:cs typeface="Arial" panose="020B0604020202020204" pitchFamily="34" charset="0"/>
                </a:rPr>
                <a:t>Takk for oss.</a:t>
              </a:r>
            </a:p>
          </p:txBody>
        </p:sp>
        <p:sp>
          <p:nvSpPr>
            <p:cNvPr id="36" name="Tittel 1">
              <a:extLst>
                <a:ext uri="{FF2B5EF4-FFF2-40B4-BE49-F238E27FC236}">
                  <a16:creationId xmlns:a16="http://schemas.microsoft.com/office/drawing/2014/main" id="{93581FDD-2BE3-0D4A-8F8E-2A41A8D59CE6}"/>
                </a:ext>
              </a:extLst>
            </p:cNvPr>
            <p:cNvSpPr txBox="1">
              <a:spLocks/>
            </p:cNvSpPr>
            <p:nvPr/>
          </p:nvSpPr>
          <p:spPr>
            <a:xfrm>
              <a:off x="9069480" y="1662756"/>
              <a:ext cx="3448380" cy="132574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a:solidFill>
                    <a:srgbClr val="80B7BA">
                      <a:alpha val="53457"/>
                    </a:srgbClr>
                  </a:solidFill>
                  <a:latin typeface="Arial" panose="020B0604020202020204" pitchFamily="34" charset="0"/>
                  <a:cs typeface="Arial" panose="020B0604020202020204" pitchFamily="34" charset="0"/>
                </a:rPr>
                <a:t>Danke</a:t>
              </a:r>
              <a:endParaRPr lang="nb-NO" sz="8800" dirty="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sp>
        <p:nvSpPr>
          <p:cNvPr id="37" name="Tittel 1">
            <a:extLst>
              <a:ext uri="{FF2B5EF4-FFF2-40B4-BE49-F238E27FC236}">
                <a16:creationId xmlns:a16="http://schemas.microsoft.com/office/drawing/2014/main" id="{57329142-6DC1-6E4A-B73D-17187D1933CB}"/>
              </a:ext>
            </a:extLst>
          </p:cNvPr>
          <p:cNvSpPr txBox="1">
            <a:spLocks/>
          </p:cNvSpPr>
          <p:nvPr/>
        </p:nvSpPr>
        <p:spPr>
          <a:xfrm>
            <a:off x="1014162" y="7932214"/>
            <a:ext cx="1768434"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dirty="0" err="1">
                <a:solidFill>
                  <a:schemeClr val="bg1"/>
                </a:solidFill>
                <a:latin typeface="Arial" panose="020B0604020202020204" pitchFamily="34" charset="0"/>
                <a:cs typeface="Arial" panose="020B0604020202020204" pitchFamily="34" charset="0"/>
              </a:rPr>
              <a:t>norceresearch.no</a:t>
            </a:r>
            <a:endParaRPr lang="nb-NO" sz="1600" dirty="0">
              <a:solidFill>
                <a:schemeClr val="bg1"/>
              </a:solidFill>
              <a:latin typeface="Arial" panose="020B0604020202020204" pitchFamily="34" charset="0"/>
              <a:cs typeface="Arial" panose="020B0604020202020204" pitchFamily="34" charset="0"/>
            </a:endParaRPr>
          </a:p>
        </p:txBody>
      </p:sp>
      <p:sp>
        <p:nvSpPr>
          <p:cNvPr id="38" name="Tittel 1">
            <a:extLst>
              <a:ext uri="{FF2B5EF4-FFF2-40B4-BE49-F238E27FC236}">
                <a16:creationId xmlns:a16="http://schemas.microsoft.com/office/drawing/2014/main" id="{3F761E92-3F19-434C-B513-599A03A89264}"/>
              </a:ext>
            </a:extLst>
          </p:cNvPr>
          <p:cNvSpPr txBox="1">
            <a:spLocks/>
          </p:cNvSpPr>
          <p:nvPr/>
        </p:nvSpPr>
        <p:spPr>
          <a:xfrm>
            <a:off x="3278744" y="7935740"/>
            <a:ext cx="1930337" cy="316562"/>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dirty="0">
                <a:solidFill>
                  <a:schemeClr val="bg1"/>
                </a:solidFill>
                <a:latin typeface="Arial" panose="020B0604020202020204" pitchFamily="34" charset="0"/>
                <a:cs typeface="Arial" panose="020B0604020202020204" pitchFamily="34" charset="0"/>
              </a:rPr>
              <a:t>@</a:t>
            </a:r>
            <a:r>
              <a:rPr lang="nb-NO" sz="1600" dirty="0" err="1">
                <a:solidFill>
                  <a:schemeClr val="bg1"/>
                </a:solidFill>
                <a:latin typeface="Arial" panose="020B0604020202020204" pitchFamily="34" charset="0"/>
                <a:cs typeface="Arial" panose="020B0604020202020204" pitchFamily="34" charset="0"/>
              </a:rPr>
              <a:t>NORCEresearch</a:t>
            </a:r>
            <a:endParaRPr lang="nb-NO" sz="1600" dirty="0">
              <a:solidFill>
                <a:schemeClr val="bg1"/>
              </a:solidFill>
              <a:latin typeface="Arial" panose="020B0604020202020204" pitchFamily="34" charset="0"/>
              <a:cs typeface="Arial" panose="020B0604020202020204" pitchFamily="34" charset="0"/>
            </a:endParaRPr>
          </a:p>
        </p:txBody>
      </p:sp>
      <p:pic>
        <p:nvPicPr>
          <p:cNvPr id="41" name="Bilde 40">
            <a:extLst>
              <a:ext uri="{FF2B5EF4-FFF2-40B4-BE49-F238E27FC236}">
                <a16:creationId xmlns:a16="http://schemas.microsoft.com/office/drawing/2014/main" id="{AC823736-CF53-324F-9E8D-DEDD7A1403C5}"/>
              </a:ext>
            </a:extLst>
          </p:cNvPr>
          <p:cNvPicPr>
            <a:picLocks noChangeAspect="1"/>
          </p:cNvPicPr>
          <p:nvPr/>
        </p:nvPicPr>
        <p:blipFill>
          <a:blip r:embed="rId4"/>
          <a:stretch>
            <a:fillRect/>
          </a:stretch>
        </p:blipFill>
        <p:spPr>
          <a:xfrm>
            <a:off x="1435704" y="2794000"/>
            <a:ext cx="1270000" cy="1270000"/>
          </a:xfrm>
          <a:prstGeom prst="rect">
            <a:avLst/>
          </a:prstGeom>
        </p:spPr>
      </p:pic>
      <p:pic>
        <p:nvPicPr>
          <p:cNvPr id="43" name="Bilde 42">
            <a:extLst>
              <a:ext uri="{FF2B5EF4-FFF2-40B4-BE49-F238E27FC236}">
                <a16:creationId xmlns:a16="http://schemas.microsoft.com/office/drawing/2014/main" id="{CE5716F7-3101-7944-A3D8-2351E3056D35}"/>
              </a:ext>
            </a:extLst>
          </p:cNvPr>
          <p:cNvPicPr>
            <a:picLocks noChangeAspect="1"/>
          </p:cNvPicPr>
          <p:nvPr/>
        </p:nvPicPr>
        <p:blipFill>
          <a:blip r:embed="rId5"/>
          <a:stretch>
            <a:fillRect/>
          </a:stretch>
        </p:blipFill>
        <p:spPr>
          <a:xfrm>
            <a:off x="7367152" y="2794000"/>
            <a:ext cx="1397000" cy="1270000"/>
          </a:xfrm>
          <a:prstGeom prst="rect">
            <a:avLst/>
          </a:prstGeom>
        </p:spPr>
      </p:pic>
      <p:pic>
        <p:nvPicPr>
          <p:cNvPr id="45" name="Bilde 44">
            <a:extLst>
              <a:ext uri="{FF2B5EF4-FFF2-40B4-BE49-F238E27FC236}">
                <a16:creationId xmlns:a16="http://schemas.microsoft.com/office/drawing/2014/main" id="{3BA24A94-B7E7-C84F-9923-3B44444BDB5B}"/>
              </a:ext>
            </a:extLst>
          </p:cNvPr>
          <p:cNvPicPr>
            <a:picLocks noChangeAspect="1"/>
          </p:cNvPicPr>
          <p:nvPr/>
        </p:nvPicPr>
        <p:blipFill>
          <a:blip r:embed="rId6"/>
          <a:stretch>
            <a:fillRect/>
          </a:stretch>
        </p:blipFill>
        <p:spPr>
          <a:xfrm>
            <a:off x="3460136" y="2794000"/>
            <a:ext cx="1270000" cy="1270000"/>
          </a:xfrm>
          <a:prstGeom prst="rect">
            <a:avLst/>
          </a:prstGeom>
        </p:spPr>
      </p:pic>
      <p:pic>
        <p:nvPicPr>
          <p:cNvPr id="47" name="Bilde 46">
            <a:extLst>
              <a:ext uri="{FF2B5EF4-FFF2-40B4-BE49-F238E27FC236}">
                <a16:creationId xmlns:a16="http://schemas.microsoft.com/office/drawing/2014/main" id="{6A358BF2-30FE-C746-9961-A0E76F8E83AE}"/>
              </a:ext>
            </a:extLst>
          </p:cNvPr>
          <p:cNvPicPr>
            <a:picLocks noChangeAspect="1"/>
          </p:cNvPicPr>
          <p:nvPr/>
        </p:nvPicPr>
        <p:blipFill>
          <a:blip r:embed="rId7"/>
          <a:stretch>
            <a:fillRect/>
          </a:stretch>
        </p:blipFill>
        <p:spPr>
          <a:xfrm>
            <a:off x="9374683" y="2794000"/>
            <a:ext cx="1854200" cy="1270000"/>
          </a:xfrm>
          <a:prstGeom prst="rect">
            <a:avLst/>
          </a:prstGeom>
        </p:spPr>
      </p:pic>
      <p:grpSp>
        <p:nvGrpSpPr>
          <p:cNvPr id="31" name="Gruppe 30">
            <a:extLst>
              <a:ext uri="{FF2B5EF4-FFF2-40B4-BE49-F238E27FC236}">
                <a16:creationId xmlns:a16="http://schemas.microsoft.com/office/drawing/2014/main" id="{3CCC773B-8438-D349-BF2A-738F4044F1BD}"/>
              </a:ext>
            </a:extLst>
          </p:cNvPr>
          <p:cNvGrpSpPr/>
          <p:nvPr/>
        </p:nvGrpSpPr>
        <p:grpSpPr>
          <a:xfrm>
            <a:off x="777777" y="-5114895"/>
            <a:ext cx="5518134" cy="2173795"/>
            <a:chOff x="1005758" y="3702816"/>
            <a:chExt cx="5518134" cy="2173795"/>
          </a:xfrm>
        </p:grpSpPr>
        <p:sp>
          <p:nvSpPr>
            <p:cNvPr id="32" name="Rektangel 31">
              <a:extLst>
                <a:ext uri="{FF2B5EF4-FFF2-40B4-BE49-F238E27FC236}">
                  <a16:creationId xmlns:a16="http://schemas.microsoft.com/office/drawing/2014/main" id="{6960F76C-21C2-F94B-872E-2E8317BF65D2}"/>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kstSylinder 32">
              <a:extLst>
                <a:ext uri="{FF2B5EF4-FFF2-40B4-BE49-F238E27FC236}">
                  <a16:creationId xmlns:a16="http://schemas.microsoft.com/office/drawing/2014/main" id="{64305259-418C-3C44-A1B4-3628F6E2B0D3}"/>
                </a:ext>
              </a:extLst>
            </p:cNvPr>
            <p:cNvSpPr txBox="1"/>
            <p:nvPr/>
          </p:nvSpPr>
          <p:spPr>
            <a:xfrm>
              <a:off x="1499238" y="4097215"/>
              <a:ext cx="4512373" cy="1384995"/>
            </a:xfrm>
            <a:prstGeom prst="rect">
              <a:avLst/>
            </a:prstGeom>
            <a:noFill/>
          </p:spPr>
          <p:txBody>
            <a:bodyPr wrap="square" rtlCol="0">
              <a:spAutoFit/>
            </a:bodyPr>
            <a:lstStyle/>
            <a:p>
              <a:r>
                <a:rPr lang="nb-NO" sz="2800" dirty="0">
                  <a:solidFill>
                    <a:srgbClr val="007075"/>
                  </a:solidFill>
                  <a:latin typeface="Arial" panose="020B0604020202020204" pitchFamily="34" charset="0"/>
                  <a:cs typeface="Arial" panose="020B0604020202020204" pitchFamily="34" charset="0"/>
                </a:rPr>
                <a:t>NORCE har verdens mest avanserte og realistiske boresimulatormiljø </a:t>
              </a:r>
            </a:p>
          </p:txBody>
        </p:sp>
      </p:grpSp>
    </p:spTree>
    <p:extLst>
      <p:ext uri="{BB962C8B-B14F-4D97-AF65-F5344CB8AC3E}">
        <p14:creationId xmlns:p14="http://schemas.microsoft.com/office/powerpoint/2010/main" val="742529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CB0C1760-1F5F-C84F-8FDD-84940408FE8A}"/>
              </a:ext>
            </a:extLst>
          </p:cNvPr>
          <p:cNvGrpSpPr/>
          <p:nvPr/>
        </p:nvGrpSpPr>
        <p:grpSpPr>
          <a:xfrm>
            <a:off x="-499907" y="2949805"/>
            <a:ext cx="12700468" cy="1344984"/>
            <a:chOff x="-499907" y="2949805"/>
            <a:chExt cx="12700468" cy="1344984"/>
          </a:xfrm>
        </p:grpSpPr>
        <p:sp>
          <p:nvSpPr>
            <p:cNvPr id="12" name="Tittel 1">
              <a:extLst>
                <a:ext uri="{FF2B5EF4-FFF2-40B4-BE49-F238E27FC236}">
                  <a16:creationId xmlns:a16="http://schemas.microsoft.com/office/drawing/2014/main" id="{2FA2B287-DBC0-464D-A243-92E13CDDF281}"/>
                </a:ext>
              </a:extLst>
            </p:cNvPr>
            <p:cNvSpPr txBox="1">
              <a:spLocks/>
            </p:cNvSpPr>
            <p:nvPr/>
          </p:nvSpPr>
          <p:spPr>
            <a:xfrm>
              <a:off x="2849218" y="2969041"/>
              <a:ext cx="4346062" cy="132574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err="1">
                  <a:solidFill>
                    <a:srgbClr val="80B7BA">
                      <a:alpha val="53457"/>
                    </a:srgbClr>
                  </a:solidFill>
                  <a:latin typeface="Arial" panose="020B0604020202020204" pitchFamily="34" charset="0"/>
                  <a:cs typeface="Arial" panose="020B0604020202020204" pitchFamily="34" charset="0"/>
                </a:rPr>
                <a:t>Gracias</a:t>
              </a:r>
              <a:r>
                <a:rPr lang="nb-NO" sz="8800" dirty="0">
                  <a:solidFill>
                    <a:srgbClr val="80B7BA">
                      <a:alpha val="53457"/>
                    </a:srgbClr>
                  </a:solidFill>
                  <a:latin typeface="Arial" panose="020B0604020202020204" pitchFamily="34" charset="0"/>
                  <a:cs typeface="Arial" panose="020B0604020202020204" pitchFamily="34" charset="0"/>
                </a:rPr>
                <a:t>.</a:t>
              </a:r>
            </a:p>
          </p:txBody>
        </p:sp>
        <p:sp>
          <p:nvSpPr>
            <p:cNvPr id="13" name="Tittel 1">
              <a:extLst>
                <a:ext uri="{FF2B5EF4-FFF2-40B4-BE49-F238E27FC236}">
                  <a16:creationId xmlns:a16="http://schemas.microsoft.com/office/drawing/2014/main" id="{2D1FA590-0B24-0048-860B-8354E7CAA1B1}"/>
                </a:ext>
              </a:extLst>
            </p:cNvPr>
            <p:cNvSpPr txBox="1">
              <a:spLocks/>
            </p:cNvSpPr>
            <p:nvPr/>
          </p:nvSpPr>
          <p:spPr>
            <a:xfrm>
              <a:off x="-499907" y="2983661"/>
              <a:ext cx="325602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err="1">
                  <a:solidFill>
                    <a:srgbClr val="80B7BA">
                      <a:alpha val="53457"/>
                    </a:srgbClr>
                  </a:solidFill>
                  <a:latin typeface="Arial" panose="020B0604020202020204" pitchFamily="34" charset="0"/>
                  <a:cs typeface="Arial" panose="020B0604020202020204" pitchFamily="34" charset="0"/>
                </a:rPr>
                <a:t>Merci</a:t>
              </a:r>
              <a:r>
                <a:rPr lang="nb-NO" sz="8800" dirty="0">
                  <a:solidFill>
                    <a:srgbClr val="80B7BA">
                      <a:alpha val="53457"/>
                    </a:srgbClr>
                  </a:solidFill>
                  <a:latin typeface="Arial" panose="020B0604020202020204" pitchFamily="34" charset="0"/>
                  <a:cs typeface="Arial" panose="020B0604020202020204" pitchFamily="34" charset="0"/>
                </a:rPr>
                <a:t>.</a:t>
              </a:r>
            </a:p>
          </p:txBody>
        </p:sp>
        <p:sp>
          <p:nvSpPr>
            <p:cNvPr id="15" name="Tittel 1">
              <a:extLst>
                <a:ext uri="{FF2B5EF4-FFF2-40B4-BE49-F238E27FC236}">
                  <a16:creationId xmlns:a16="http://schemas.microsoft.com/office/drawing/2014/main" id="{634794BB-BADB-9B4E-A449-E13339529796}"/>
                </a:ext>
              </a:extLst>
            </p:cNvPr>
            <p:cNvSpPr txBox="1">
              <a:spLocks/>
            </p:cNvSpPr>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err="1">
                  <a:solidFill>
                    <a:srgbClr val="80B7BA">
                      <a:alpha val="53457"/>
                    </a:srgbClr>
                  </a:solidFill>
                  <a:latin typeface="Arial" panose="020B0604020202020204" pitchFamily="34" charset="0"/>
                  <a:cs typeface="Arial" panose="020B0604020202020204" pitchFamily="34" charset="0"/>
                </a:rPr>
                <a:t>Obrigado</a:t>
              </a:r>
              <a:r>
                <a:rPr lang="nb-NO" sz="8800" dirty="0">
                  <a:solidFill>
                    <a:srgbClr val="80B7BA">
                      <a:alpha val="53457"/>
                    </a:srgbClr>
                  </a:solidFill>
                  <a:latin typeface="Arial" panose="020B0604020202020204" pitchFamily="34" charset="0"/>
                  <a:cs typeface="Arial" panose="020B0604020202020204" pitchFamily="34" charset="0"/>
                </a:rPr>
                <a:t>.</a:t>
              </a:r>
              <a:endParaRPr lang="nb-NO" sz="8800" dirty="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sp>
        <p:nvSpPr>
          <p:cNvPr id="18" name="Tittel 1">
            <a:extLst>
              <a:ext uri="{FF2B5EF4-FFF2-40B4-BE49-F238E27FC236}">
                <a16:creationId xmlns:a16="http://schemas.microsoft.com/office/drawing/2014/main" id="{C89AC18F-5574-E144-98DE-A72C9DCBBDA2}"/>
              </a:ext>
            </a:extLst>
          </p:cNvPr>
          <p:cNvSpPr txBox="1">
            <a:spLocks/>
          </p:cNvSpPr>
          <p:nvPr/>
        </p:nvSpPr>
        <p:spPr>
          <a:xfrm>
            <a:off x="1014162" y="5760514"/>
            <a:ext cx="1768434"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dirty="0" err="1">
                <a:solidFill>
                  <a:schemeClr val="bg1"/>
                </a:solidFill>
                <a:latin typeface="Arial" panose="020B0604020202020204" pitchFamily="34" charset="0"/>
                <a:cs typeface="Arial" panose="020B0604020202020204" pitchFamily="34" charset="0"/>
              </a:rPr>
              <a:t>norceresearch.no</a:t>
            </a:r>
            <a:endParaRPr lang="nb-NO" sz="1600" dirty="0">
              <a:solidFill>
                <a:schemeClr val="bg1"/>
              </a:solidFill>
              <a:latin typeface="Arial" panose="020B0604020202020204" pitchFamily="34" charset="0"/>
              <a:cs typeface="Arial" panose="020B0604020202020204" pitchFamily="34" charset="0"/>
            </a:endParaRPr>
          </a:p>
        </p:txBody>
      </p:sp>
      <p:sp>
        <p:nvSpPr>
          <p:cNvPr id="19" name="Tittel 1">
            <a:extLst>
              <a:ext uri="{FF2B5EF4-FFF2-40B4-BE49-F238E27FC236}">
                <a16:creationId xmlns:a16="http://schemas.microsoft.com/office/drawing/2014/main" id="{DBAF1C3D-F270-EF4C-9EFF-CFC8A94844B0}"/>
              </a:ext>
            </a:extLst>
          </p:cNvPr>
          <p:cNvSpPr txBox="1">
            <a:spLocks/>
          </p:cNvSpPr>
          <p:nvPr/>
        </p:nvSpPr>
        <p:spPr>
          <a:xfrm>
            <a:off x="3278744" y="5766670"/>
            <a:ext cx="1930337" cy="313932"/>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dirty="0">
                <a:solidFill>
                  <a:schemeClr val="bg1"/>
                </a:solidFill>
                <a:latin typeface="Arial" panose="020B0604020202020204" pitchFamily="34" charset="0"/>
                <a:cs typeface="Arial" panose="020B0604020202020204" pitchFamily="34" charset="0"/>
              </a:rPr>
              <a:t>@</a:t>
            </a:r>
            <a:r>
              <a:rPr lang="nb-NO" sz="1600" dirty="0" err="1">
                <a:solidFill>
                  <a:schemeClr val="bg1"/>
                </a:solidFill>
                <a:latin typeface="Arial" panose="020B0604020202020204" pitchFamily="34" charset="0"/>
                <a:cs typeface="Arial" panose="020B0604020202020204" pitchFamily="34" charset="0"/>
              </a:rPr>
              <a:t>NORCEresearch</a:t>
            </a:r>
            <a:endParaRPr lang="nb-NO" sz="1600" dirty="0">
              <a:solidFill>
                <a:schemeClr val="bg1"/>
              </a:solidFill>
              <a:latin typeface="Arial" panose="020B0604020202020204" pitchFamily="34" charset="0"/>
              <a:cs typeface="Arial" panose="020B0604020202020204" pitchFamily="34" charset="0"/>
            </a:endParaRPr>
          </a:p>
        </p:txBody>
      </p:sp>
      <p:grpSp>
        <p:nvGrpSpPr>
          <p:cNvPr id="3" name="Gruppe 2">
            <a:extLst>
              <a:ext uri="{FF2B5EF4-FFF2-40B4-BE49-F238E27FC236}">
                <a16:creationId xmlns:a16="http://schemas.microsoft.com/office/drawing/2014/main" id="{94126D12-C367-FE48-91C7-6F4A9B036719}"/>
              </a:ext>
            </a:extLst>
          </p:cNvPr>
          <p:cNvGrpSpPr/>
          <p:nvPr/>
        </p:nvGrpSpPr>
        <p:grpSpPr>
          <a:xfrm>
            <a:off x="2587724" y="1643520"/>
            <a:ext cx="9930136" cy="1344984"/>
            <a:chOff x="2587724" y="1643520"/>
            <a:chExt cx="9930136" cy="1344984"/>
          </a:xfrm>
        </p:grpSpPr>
        <p:sp>
          <p:nvSpPr>
            <p:cNvPr id="14" name="Tittel 1">
              <a:extLst>
                <a:ext uri="{FF2B5EF4-FFF2-40B4-BE49-F238E27FC236}">
                  <a16:creationId xmlns:a16="http://schemas.microsoft.com/office/drawing/2014/main" id="{EEDECD5E-21C8-2C49-937A-5802AC49EE82}"/>
                </a:ext>
              </a:extLst>
            </p:cNvPr>
            <p:cNvSpPr txBox="1">
              <a:spLocks/>
            </p:cNvSpPr>
            <p:nvPr/>
          </p:nvSpPr>
          <p:spPr>
            <a:xfrm>
              <a:off x="2587724" y="1643520"/>
              <a:ext cx="7251323" cy="1344984"/>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a:solidFill>
                    <a:schemeClr val="bg1">
                      <a:lumMod val="95000"/>
                    </a:schemeClr>
                  </a:solidFill>
                  <a:latin typeface="Arial" panose="020B0604020202020204" pitchFamily="34" charset="0"/>
                  <a:cs typeface="Arial" panose="020B0604020202020204" pitchFamily="34" charset="0"/>
                </a:rPr>
                <a:t>Takk for oss.</a:t>
              </a:r>
            </a:p>
          </p:txBody>
        </p:sp>
        <p:sp>
          <p:nvSpPr>
            <p:cNvPr id="17" name="Tittel 1">
              <a:extLst>
                <a:ext uri="{FF2B5EF4-FFF2-40B4-BE49-F238E27FC236}">
                  <a16:creationId xmlns:a16="http://schemas.microsoft.com/office/drawing/2014/main" id="{CF34C32D-E9D8-9248-A076-F38FDA90C29C}"/>
                </a:ext>
              </a:extLst>
            </p:cNvPr>
            <p:cNvSpPr txBox="1">
              <a:spLocks/>
            </p:cNvSpPr>
            <p:nvPr/>
          </p:nvSpPr>
          <p:spPr>
            <a:xfrm>
              <a:off x="9069480" y="1662756"/>
              <a:ext cx="3448380" cy="132574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dirty="0">
                  <a:solidFill>
                    <a:srgbClr val="80B7BA">
                      <a:alpha val="53457"/>
                    </a:srgbClr>
                  </a:solidFill>
                  <a:latin typeface="Arial" panose="020B0604020202020204" pitchFamily="34" charset="0"/>
                  <a:cs typeface="Arial" panose="020B0604020202020204" pitchFamily="34" charset="0"/>
                </a:rPr>
                <a:t>Danke</a:t>
              </a:r>
              <a:endParaRPr lang="nb-NO" sz="8800" dirty="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pic>
        <p:nvPicPr>
          <p:cNvPr id="22" name="Grafikk 21">
            <a:extLst>
              <a:ext uri="{FF2B5EF4-FFF2-40B4-BE49-F238E27FC236}">
                <a16:creationId xmlns:a16="http://schemas.microsoft.com/office/drawing/2014/main" id="{14599BDE-7BF3-3F44-A47E-12724FED1855}"/>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01089" y="5637228"/>
            <a:ext cx="1391636" cy="398152"/>
          </a:xfrm>
          <a:prstGeom prst="rect">
            <a:avLst/>
          </a:prstGeom>
        </p:spPr>
      </p:pic>
    </p:spTree>
    <p:extLst>
      <p:ext uri="{BB962C8B-B14F-4D97-AF65-F5344CB8AC3E}">
        <p14:creationId xmlns:p14="http://schemas.microsoft.com/office/powerpoint/2010/main" val="1069573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a:spLocks/>
          </p:cNvSpPr>
          <p:nvPr/>
        </p:nvSpPr>
        <p:spPr>
          <a:xfrm>
            <a:off x="2782555" y="1979384"/>
            <a:ext cx="7743677" cy="28623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3600" dirty="0">
                <a:solidFill>
                  <a:srgbClr val="80B7BA"/>
                </a:solidFill>
                <a:latin typeface="Arial" panose="020B0604020202020204" pitchFamily="34" charset="0"/>
                <a:ea typeface="+mj-lt"/>
                <a:cs typeface="Arial" panose="020B0604020202020204" pitchFamily="34" charset="0"/>
              </a:rPr>
              <a:t>NORCE er et uavhengig forskningsinstitutt, som leverer forskning til offentlig og privat sektor, slik at det kan tas </a:t>
            </a:r>
            <a:r>
              <a:rPr lang="nb-NO" sz="3600" dirty="0">
                <a:solidFill>
                  <a:schemeClr val="bg1"/>
                </a:solidFill>
                <a:latin typeface="Arial" panose="020B0604020202020204" pitchFamily="34" charset="0"/>
                <a:ea typeface="+mj-lt"/>
                <a:cs typeface="Arial" panose="020B0604020202020204" pitchFamily="34" charset="0"/>
              </a:rPr>
              <a:t>kloke og bærekraftige valg for fremtiden.</a:t>
            </a:r>
            <a:endParaRPr lang="nb-NO" sz="6000" dirty="0">
              <a:solidFill>
                <a:schemeClr val="bg1"/>
              </a:solidFill>
              <a:latin typeface="Arial" panose="020B0604020202020204" pitchFamily="34" charset="0"/>
              <a:ea typeface="+mj-lt"/>
              <a:cs typeface="Arial" panose="020B0604020202020204" pitchFamily="34" charset="0"/>
            </a:endParaRPr>
          </a:p>
        </p:txBody>
      </p:sp>
      <p:pic>
        <p:nvPicPr>
          <p:cNvPr id="23" name="Grafikk 22">
            <a:extLst>
              <a:ext uri="{FF2B5EF4-FFF2-40B4-BE49-F238E27FC236}">
                <a16:creationId xmlns:a16="http://schemas.microsoft.com/office/drawing/2014/main" id="{5596149D-3DB0-2C48-9AD0-F3EA55549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6162" y="1979384"/>
            <a:ext cx="2732324" cy="2705271"/>
          </a:xfrm>
          <a:prstGeom prst="rect">
            <a:avLst/>
          </a:prstGeom>
        </p:spPr>
      </p:pic>
      <p:grpSp>
        <p:nvGrpSpPr>
          <p:cNvPr id="16" name="Gruppe 15">
            <a:extLst>
              <a:ext uri="{FF2B5EF4-FFF2-40B4-BE49-F238E27FC236}">
                <a16:creationId xmlns:a16="http://schemas.microsoft.com/office/drawing/2014/main" id="{5FDA9FEA-2FF2-F54D-8988-9925AEA257D2}"/>
              </a:ext>
            </a:extLst>
          </p:cNvPr>
          <p:cNvGrpSpPr/>
          <p:nvPr/>
        </p:nvGrpSpPr>
        <p:grpSpPr>
          <a:xfrm>
            <a:off x="1592386" y="9728879"/>
            <a:ext cx="1125532" cy="848554"/>
            <a:chOff x="-3809681" y="3480442"/>
            <a:chExt cx="1125532" cy="848554"/>
          </a:xfrm>
        </p:grpSpPr>
        <p:sp>
          <p:nvSpPr>
            <p:cNvPr id="17" name="Tittel 1">
              <a:extLst>
                <a:ext uri="{FF2B5EF4-FFF2-40B4-BE49-F238E27FC236}">
                  <a16:creationId xmlns:a16="http://schemas.microsoft.com/office/drawing/2014/main" id="{9E062B08-3517-E040-8EB0-F1B27C462C1E}"/>
                </a:ext>
              </a:extLst>
            </p:cNvPr>
            <p:cNvSpPr txBox="1">
              <a:spLocks/>
            </p:cNvSpPr>
            <p:nvPr/>
          </p:nvSpPr>
          <p:spPr>
            <a:xfrm>
              <a:off x="-3809681" y="348044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950</a:t>
              </a:r>
            </a:p>
          </p:txBody>
        </p:sp>
        <p:sp>
          <p:nvSpPr>
            <p:cNvPr id="18" name="Tittel 1">
              <a:extLst>
                <a:ext uri="{FF2B5EF4-FFF2-40B4-BE49-F238E27FC236}">
                  <a16:creationId xmlns:a16="http://schemas.microsoft.com/office/drawing/2014/main" id="{07187F99-5012-F643-B457-9F88A97869B8}"/>
                </a:ext>
              </a:extLst>
            </p:cNvPr>
            <p:cNvSpPr txBox="1">
              <a:spLocks/>
            </p:cNvSpPr>
            <p:nvPr/>
          </p:nvSpPr>
          <p:spPr>
            <a:xfrm>
              <a:off x="-3602140" y="4008908"/>
              <a:ext cx="710451"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dirty="0" err="1">
                  <a:solidFill>
                    <a:schemeClr val="bg1"/>
                  </a:solidFill>
                  <a:latin typeface="Arial" panose="020B0604020202020204" pitchFamily="34" charset="0"/>
                  <a:cs typeface="Arial" panose="020B0604020202020204" pitchFamily="34" charset="0"/>
                </a:rPr>
                <a:t>mnok</a:t>
              </a:r>
              <a:endParaRPr lang="nb-NO" sz="1600" dirty="0">
                <a:solidFill>
                  <a:schemeClr val="bg1"/>
                </a:solidFill>
                <a:latin typeface="Arial" panose="020B0604020202020204" pitchFamily="34" charset="0"/>
                <a:cs typeface="Arial" panose="020B0604020202020204" pitchFamily="34" charset="0"/>
              </a:endParaRPr>
            </a:p>
          </p:txBody>
        </p:sp>
      </p:grpSp>
      <p:pic>
        <p:nvPicPr>
          <p:cNvPr id="19" name="Bilde 18">
            <a:extLst>
              <a:ext uri="{FF2B5EF4-FFF2-40B4-BE49-F238E27FC236}">
                <a16:creationId xmlns:a16="http://schemas.microsoft.com/office/drawing/2014/main" id="{000D9306-5147-F146-9746-94A8BE7E916D}"/>
              </a:ext>
            </a:extLst>
          </p:cNvPr>
          <p:cNvPicPr>
            <a:picLocks noChangeAspect="1"/>
          </p:cNvPicPr>
          <p:nvPr/>
        </p:nvPicPr>
        <p:blipFill>
          <a:blip r:embed="rId4"/>
          <a:stretch>
            <a:fillRect/>
          </a:stretch>
        </p:blipFill>
        <p:spPr>
          <a:xfrm>
            <a:off x="1356109" y="7781094"/>
            <a:ext cx="1587500" cy="1587500"/>
          </a:xfrm>
          <a:prstGeom prst="rect">
            <a:avLst/>
          </a:prstGeom>
        </p:spPr>
      </p:pic>
      <p:grpSp>
        <p:nvGrpSpPr>
          <p:cNvPr id="20" name="Gruppe 19">
            <a:extLst>
              <a:ext uri="{FF2B5EF4-FFF2-40B4-BE49-F238E27FC236}">
                <a16:creationId xmlns:a16="http://schemas.microsoft.com/office/drawing/2014/main" id="{8EDE65E7-8872-A541-8455-FC7D455D8DD9}"/>
              </a:ext>
            </a:extLst>
          </p:cNvPr>
          <p:cNvGrpSpPr/>
          <p:nvPr/>
        </p:nvGrpSpPr>
        <p:grpSpPr>
          <a:xfrm>
            <a:off x="4202185" y="13386479"/>
            <a:ext cx="1125532" cy="848554"/>
            <a:chOff x="6242804" y="7127882"/>
            <a:chExt cx="1125532" cy="848554"/>
          </a:xfrm>
        </p:grpSpPr>
        <p:sp>
          <p:nvSpPr>
            <p:cNvPr id="21" name="Tittel 1">
              <a:extLst>
                <a:ext uri="{FF2B5EF4-FFF2-40B4-BE49-F238E27FC236}">
                  <a16:creationId xmlns:a16="http://schemas.microsoft.com/office/drawing/2014/main" id="{E1A98540-3A7C-0145-9E1A-A932B450B1D7}"/>
                </a:ext>
              </a:extLst>
            </p:cNvPr>
            <p:cNvSpPr txBox="1">
              <a:spLocks/>
            </p:cNvSpPr>
            <p:nvPr/>
          </p:nvSpPr>
          <p:spPr>
            <a:xfrm>
              <a:off x="6242804" y="712788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750</a:t>
              </a:r>
            </a:p>
          </p:txBody>
        </p:sp>
        <p:sp>
          <p:nvSpPr>
            <p:cNvPr id="22" name="Tittel 1">
              <a:extLst>
                <a:ext uri="{FF2B5EF4-FFF2-40B4-BE49-F238E27FC236}">
                  <a16:creationId xmlns:a16="http://schemas.microsoft.com/office/drawing/2014/main" id="{A55EE49D-91BE-E94F-920B-8A0838EB99C5}"/>
                </a:ext>
              </a:extLst>
            </p:cNvPr>
            <p:cNvSpPr txBox="1">
              <a:spLocks/>
            </p:cNvSpPr>
            <p:nvPr/>
          </p:nvSpPr>
          <p:spPr>
            <a:xfrm>
              <a:off x="6366187" y="7656348"/>
              <a:ext cx="878767"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dirty="0">
                  <a:solidFill>
                    <a:schemeClr val="bg1"/>
                  </a:solidFill>
                  <a:latin typeface="Arial" panose="020B0604020202020204" pitchFamily="34" charset="0"/>
                  <a:cs typeface="Arial" panose="020B0604020202020204" pitchFamily="34" charset="0"/>
                </a:rPr>
                <a:t>ansatte</a:t>
              </a:r>
            </a:p>
          </p:txBody>
        </p:sp>
      </p:grpSp>
      <p:grpSp>
        <p:nvGrpSpPr>
          <p:cNvPr id="27" name="Gruppe 26">
            <a:extLst>
              <a:ext uri="{FF2B5EF4-FFF2-40B4-BE49-F238E27FC236}">
                <a16:creationId xmlns:a16="http://schemas.microsoft.com/office/drawing/2014/main" id="{C3DC07C1-9E0E-0B43-886F-9D1A8DF376C7}"/>
              </a:ext>
            </a:extLst>
          </p:cNvPr>
          <p:cNvGrpSpPr/>
          <p:nvPr/>
        </p:nvGrpSpPr>
        <p:grpSpPr>
          <a:xfrm>
            <a:off x="9457372" y="20396879"/>
            <a:ext cx="1237284" cy="845476"/>
            <a:chOff x="16145794" y="4455802"/>
            <a:chExt cx="1237284" cy="845476"/>
          </a:xfrm>
        </p:grpSpPr>
        <p:sp>
          <p:nvSpPr>
            <p:cNvPr id="28" name="Tittel 1">
              <a:extLst>
                <a:ext uri="{FF2B5EF4-FFF2-40B4-BE49-F238E27FC236}">
                  <a16:creationId xmlns:a16="http://schemas.microsoft.com/office/drawing/2014/main" id="{57B49B63-791F-2D43-A0BF-0C7A2680C814}"/>
                </a:ext>
              </a:extLst>
            </p:cNvPr>
            <p:cNvSpPr txBox="1">
              <a:spLocks/>
            </p:cNvSpPr>
            <p:nvPr/>
          </p:nvSpPr>
          <p:spPr>
            <a:xfrm>
              <a:off x="16145794" y="4455802"/>
              <a:ext cx="12372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a:t>
              </a:r>
            </a:p>
          </p:txBody>
        </p:sp>
        <p:sp>
          <p:nvSpPr>
            <p:cNvPr id="30" name="Tittel 1">
              <a:extLst>
                <a:ext uri="{FF2B5EF4-FFF2-40B4-BE49-F238E27FC236}">
                  <a16:creationId xmlns:a16="http://schemas.microsoft.com/office/drawing/2014/main" id="{84A3B91A-C645-034F-87CC-013D424FB68B}"/>
                </a:ext>
              </a:extLst>
            </p:cNvPr>
            <p:cNvSpPr txBox="1">
              <a:spLocks/>
            </p:cNvSpPr>
            <p:nvPr/>
          </p:nvSpPr>
          <p:spPr>
            <a:xfrm>
              <a:off x="16181584" y="4987346"/>
              <a:ext cx="1165704"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dirty="0">
                  <a:solidFill>
                    <a:schemeClr val="bg1"/>
                  </a:solidFill>
                  <a:latin typeface="Arial" panose="020B0604020202020204" pitchFamily="34" charset="0"/>
                  <a:cs typeface="Arial" panose="020B0604020202020204" pitchFamily="34" charset="0"/>
                </a:rPr>
                <a:t>doktorgrad</a:t>
              </a:r>
            </a:p>
          </p:txBody>
        </p:sp>
      </p:grpSp>
      <p:pic>
        <p:nvPicPr>
          <p:cNvPr id="31" name="Bilde 30">
            <a:extLst>
              <a:ext uri="{FF2B5EF4-FFF2-40B4-BE49-F238E27FC236}">
                <a16:creationId xmlns:a16="http://schemas.microsoft.com/office/drawing/2014/main" id="{9B78B604-BF39-A74C-901A-4EB690833FC1}"/>
              </a:ext>
            </a:extLst>
          </p:cNvPr>
          <p:cNvPicPr>
            <a:picLocks noChangeAspect="1"/>
          </p:cNvPicPr>
          <p:nvPr/>
        </p:nvPicPr>
        <p:blipFill>
          <a:blip r:embed="rId5"/>
          <a:stretch>
            <a:fillRect/>
          </a:stretch>
        </p:blipFill>
        <p:spPr>
          <a:xfrm>
            <a:off x="3971201" y="11438694"/>
            <a:ext cx="1587500" cy="1587500"/>
          </a:xfrm>
          <a:prstGeom prst="rect">
            <a:avLst/>
          </a:prstGeom>
        </p:spPr>
      </p:pic>
      <p:pic>
        <p:nvPicPr>
          <p:cNvPr id="32" name="Bilde 31">
            <a:extLst>
              <a:ext uri="{FF2B5EF4-FFF2-40B4-BE49-F238E27FC236}">
                <a16:creationId xmlns:a16="http://schemas.microsoft.com/office/drawing/2014/main" id="{56306427-E9C4-BD4A-B641-3F7AEDB11BA6}"/>
              </a:ext>
            </a:extLst>
          </p:cNvPr>
          <p:cNvPicPr>
            <a:picLocks noChangeAspect="1"/>
          </p:cNvPicPr>
          <p:nvPr/>
        </p:nvPicPr>
        <p:blipFill>
          <a:blip r:embed="rId6"/>
          <a:stretch>
            <a:fillRect/>
          </a:stretch>
        </p:blipFill>
        <p:spPr>
          <a:xfrm>
            <a:off x="9201384" y="18449094"/>
            <a:ext cx="1587500" cy="1587500"/>
          </a:xfrm>
          <a:prstGeom prst="rect">
            <a:avLst/>
          </a:prstGeom>
        </p:spPr>
      </p:pic>
      <p:grpSp>
        <p:nvGrpSpPr>
          <p:cNvPr id="34" name="Gruppe 33">
            <a:extLst>
              <a:ext uri="{FF2B5EF4-FFF2-40B4-BE49-F238E27FC236}">
                <a16:creationId xmlns:a16="http://schemas.microsoft.com/office/drawing/2014/main" id="{D6BA4962-A080-744C-9439-1DE80B945792}"/>
              </a:ext>
            </a:extLst>
          </p:cNvPr>
          <p:cNvGrpSpPr/>
          <p:nvPr/>
        </p:nvGrpSpPr>
        <p:grpSpPr>
          <a:xfrm>
            <a:off x="6678569" y="16990026"/>
            <a:ext cx="1402948" cy="845476"/>
            <a:chOff x="5264521" y="5492122"/>
            <a:chExt cx="1402948" cy="845476"/>
          </a:xfrm>
        </p:grpSpPr>
        <p:sp>
          <p:nvSpPr>
            <p:cNvPr id="35" name="Tittel 1">
              <a:extLst>
                <a:ext uri="{FF2B5EF4-FFF2-40B4-BE49-F238E27FC236}">
                  <a16:creationId xmlns:a16="http://schemas.microsoft.com/office/drawing/2014/main" id="{39708ED3-5E6D-AE4D-BADC-28307263694E}"/>
                </a:ext>
              </a:extLst>
            </p:cNvPr>
            <p:cNvSpPr txBox="1">
              <a:spLocks/>
            </p:cNvSpPr>
            <p:nvPr/>
          </p:nvSpPr>
          <p:spPr>
            <a:xfrm>
              <a:off x="5403229" y="549212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50</a:t>
              </a:r>
            </a:p>
          </p:txBody>
        </p:sp>
        <p:sp>
          <p:nvSpPr>
            <p:cNvPr id="36" name="Tittel 1">
              <a:extLst>
                <a:ext uri="{FF2B5EF4-FFF2-40B4-BE49-F238E27FC236}">
                  <a16:creationId xmlns:a16="http://schemas.microsoft.com/office/drawing/2014/main" id="{E3D1366F-87F9-6A40-96CD-4DC952AD319D}"/>
                </a:ext>
              </a:extLst>
            </p:cNvPr>
            <p:cNvSpPr txBox="1">
              <a:spLocks/>
            </p:cNvSpPr>
            <p:nvPr/>
          </p:nvSpPr>
          <p:spPr>
            <a:xfrm>
              <a:off x="5264521" y="6023666"/>
              <a:ext cx="1402948"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dirty="0">
                  <a:solidFill>
                    <a:schemeClr val="bg1"/>
                  </a:solidFill>
                  <a:latin typeface="Arial" panose="020B0604020202020204" pitchFamily="34" charset="0"/>
                  <a:cs typeface="Arial" panose="020B0604020202020204" pitchFamily="34" charset="0"/>
                </a:rPr>
                <a:t>nasjonaliteter</a:t>
              </a:r>
            </a:p>
          </p:txBody>
        </p:sp>
      </p:grpSp>
      <p:pic>
        <p:nvPicPr>
          <p:cNvPr id="37" name="Bilde 36">
            <a:extLst>
              <a:ext uri="{FF2B5EF4-FFF2-40B4-BE49-F238E27FC236}">
                <a16:creationId xmlns:a16="http://schemas.microsoft.com/office/drawing/2014/main" id="{68F93E53-4252-5F43-B08C-C20138062B91}"/>
              </a:ext>
            </a:extLst>
          </p:cNvPr>
          <p:cNvPicPr>
            <a:picLocks noChangeAspect="1"/>
          </p:cNvPicPr>
          <p:nvPr/>
        </p:nvPicPr>
        <p:blipFill>
          <a:blip r:embed="rId7"/>
          <a:stretch>
            <a:fillRect/>
          </a:stretch>
        </p:blipFill>
        <p:spPr>
          <a:xfrm>
            <a:off x="6586293" y="15042241"/>
            <a:ext cx="1587500" cy="1587500"/>
          </a:xfrm>
          <a:prstGeom prst="rect">
            <a:avLst/>
          </a:prstGeom>
        </p:spPr>
      </p:pic>
    </p:spTree>
    <p:extLst>
      <p:ext uri="{BB962C8B-B14F-4D97-AF65-F5344CB8AC3E}">
        <p14:creationId xmlns:p14="http://schemas.microsoft.com/office/powerpoint/2010/main" val="243652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25" name="Gruppe 24">
            <a:extLst>
              <a:ext uri="{FF2B5EF4-FFF2-40B4-BE49-F238E27FC236}">
                <a16:creationId xmlns:a16="http://schemas.microsoft.com/office/drawing/2014/main" id="{F3564E30-721C-2549-BFC8-757A953EE0AC}"/>
              </a:ext>
            </a:extLst>
          </p:cNvPr>
          <p:cNvGrpSpPr/>
          <p:nvPr/>
        </p:nvGrpSpPr>
        <p:grpSpPr>
          <a:xfrm>
            <a:off x="1592386" y="3927169"/>
            <a:ext cx="1125532" cy="848554"/>
            <a:chOff x="-3809681" y="3480442"/>
            <a:chExt cx="1125532" cy="848554"/>
          </a:xfrm>
        </p:grpSpPr>
        <p:sp>
          <p:nvSpPr>
            <p:cNvPr id="26" name="Tittel 1">
              <a:extLst>
                <a:ext uri="{FF2B5EF4-FFF2-40B4-BE49-F238E27FC236}">
                  <a16:creationId xmlns:a16="http://schemas.microsoft.com/office/drawing/2014/main" id="{92B6974B-54F4-F542-9FA1-718CA6B59495}"/>
                </a:ext>
              </a:extLst>
            </p:cNvPr>
            <p:cNvSpPr txBox="1">
              <a:spLocks/>
            </p:cNvSpPr>
            <p:nvPr/>
          </p:nvSpPr>
          <p:spPr>
            <a:xfrm>
              <a:off x="-3809681" y="348044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950</a:t>
              </a:r>
            </a:p>
          </p:txBody>
        </p:sp>
        <p:sp>
          <p:nvSpPr>
            <p:cNvPr id="29" name="Tittel 1">
              <a:extLst>
                <a:ext uri="{FF2B5EF4-FFF2-40B4-BE49-F238E27FC236}">
                  <a16:creationId xmlns:a16="http://schemas.microsoft.com/office/drawing/2014/main" id="{D3314D77-7A85-3940-BA8B-5EE07F99986C}"/>
                </a:ext>
              </a:extLst>
            </p:cNvPr>
            <p:cNvSpPr txBox="1">
              <a:spLocks/>
            </p:cNvSpPr>
            <p:nvPr/>
          </p:nvSpPr>
          <p:spPr>
            <a:xfrm>
              <a:off x="-3602140" y="4008908"/>
              <a:ext cx="710451"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dirty="0" err="1">
                  <a:solidFill>
                    <a:schemeClr val="bg1"/>
                  </a:solidFill>
                  <a:latin typeface="Arial" panose="020B0604020202020204" pitchFamily="34" charset="0"/>
                  <a:cs typeface="Arial" panose="020B0604020202020204" pitchFamily="34" charset="0"/>
                </a:rPr>
                <a:t>mnok</a:t>
              </a:r>
              <a:endParaRPr lang="nb-NO" sz="1600" dirty="0">
                <a:solidFill>
                  <a:schemeClr val="bg1"/>
                </a:solidFill>
                <a:latin typeface="Arial" panose="020B0604020202020204" pitchFamily="34" charset="0"/>
                <a:cs typeface="Arial" panose="020B0604020202020204" pitchFamily="34" charset="0"/>
              </a:endParaRPr>
            </a:p>
          </p:txBody>
        </p:sp>
      </p:grpSp>
      <p:sp>
        <p:nvSpPr>
          <p:cNvPr id="88" name="Tittel 1">
            <a:extLst>
              <a:ext uri="{FF2B5EF4-FFF2-40B4-BE49-F238E27FC236}">
                <a16:creationId xmlns:a16="http://schemas.microsoft.com/office/drawing/2014/main" id="{5A101717-B853-2F43-B295-4D247232CFCA}"/>
              </a:ext>
            </a:extLst>
          </p:cNvPr>
          <p:cNvSpPr txBox="1">
            <a:spLocks/>
          </p:cNvSpPr>
          <p:nvPr/>
        </p:nvSpPr>
        <p:spPr>
          <a:xfrm>
            <a:off x="2782555" y="-3704304"/>
            <a:ext cx="7743677" cy="28623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3600" dirty="0">
                <a:solidFill>
                  <a:srgbClr val="80B7BA"/>
                </a:solidFill>
                <a:latin typeface="Arial" panose="020B0604020202020204" pitchFamily="34" charset="0"/>
                <a:ea typeface="+mj-lt"/>
                <a:cs typeface="Arial" panose="020B0604020202020204" pitchFamily="34" charset="0"/>
              </a:rPr>
              <a:t>NORCE er et uavhengig forskningsinstitutt, som leverer forskning til offentlig og privat sektor, slik at det kan tas </a:t>
            </a:r>
            <a:r>
              <a:rPr lang="nb-NO" sz="3600" dirty="0">
                <a:solidFill>
                  <a:schemeClr val="bg1"/>
                </a:solidFill>
                <a:latin typeface="Arial" panose="020B0604020202020204" pitchFamily="34" charset="0"/>
                <a:ea typeface="+mj-lt"/>
                <a:cs typeface="Arial" panose="020B0604020202020204" pitchFamily="34" charset="0"/>
              </a:rPr>
              <a:t>kloke og bærekraftige valg for fremtiden.</a:t>
            </a:r>
            <a:endParaRPr lang="nb-NO" sz="6000" dirty="0">
              <a:solidFill>
                <a:schemeClr val="bg1"/>
              </a:solidFill>
              <a:latin typeface="Arial" panose="020B0604020202020204" pitchFamily="34" charset="0"/>
              <a:ea typeface="+mj-lt"/>
              <a:cs typeface="Arial" panose="020B0604020202020204" pitchFamily="34" charset="0"/>
            </a:endParaRPr>
          </a:p>
        </p:txBody>
      </p:sp>
      <p:pic>
        <p:nvPicPr>
          <p:cNvPr id="5" name="Bilde 4">
            <a:extLst>
              <a:ext uri="{FF2B5EF4-FFF2-40B4-BE49-F238E27FC236}">
                <a16:creationId xmlns:a16="http://schemas.microsoft.com/office/drawing/2014/main" id="{2AF44B86-FA60-4A44-9017-8A43A8EB9562}"/>
              </a:ext>
            </a:extLst>
          </p:cNvPr>
          <p:cNvPicPr>
            <a:picLocks noChangeAspect="1"/>
          </p:cNvPicPr>
          <p:nvPr/>
        </p:nvPicPr>
        <p:blipFill>
          <a:blip r:embed="rId2"/>
          <a:stretch>
            <a:fillRect/>
          </a:stretch>
        </p:blipFill>
        <p:spPr>
          <a:xfrm>
            <a:off x="1356109" y="1979384"/>
            <a:ext cx="1587500" cy="1587500"/>
          </a:xfrm>
          <a:prstGeom prst="rect">
            <a:avLst/>
          </a:prstGeom>
        </p:spPr>
      </p:pic>
      <p:grpSp>
        <p:nvGrpSpPr>
          <p:cNvPr id="28" name="Gruppe 27">
            <a:extLst>
              <a:ext uri="{FF2B5EF4-FFF2-40B4-BE49-F238E27FC236}">
                <a16:creationId xmlns:a16="http://schemas.microsoft.com/office/drawing/2014/main" id="{0ED27AFC-46C4-3647-88D5-8F75109C4CD9}"/>
              </a:ext>
            </a:extLst>
          </p:cNvPr>
          <p:cNvGrpSpPr/>
          <p:nvPr/>
        </p:nvGrpSpPr>
        <p:grpSpPr>
          <a:xfrm>
            <a:off x="4202185" y="3927169"/>
            <a:ext cx="1125532" cy="848554"/>
            <a:chOff x="6242804" y="7127882"/>
            <a:chExt cx="1125532" cy="848554"/>
          </a:xfrm>
        </p:grpSpPr>
        <p:sp>
          <p:nvSpPr>
            <p:cNvPr id="30" name="Tittel 1">
              <a:extLst>
                <a:ext uri="{FF2B5EF4-FFF2-40B4-BE49-F238E27FC236}">
                  <a16:creationId xmlns:a16="http://schemas.microsoft.com/office/drawing/2014/main" id="{EA2D991E-EB32-0944-ADE2-D43E0E33030D}"/>
                </a:ext>
              </a:extLst>
            </p:cNvPr>
            <p:cNvSpPr txBox="1">
              <a:spLocks/>
            </p:cNvSpPr>
            <p:nvPr/>
          </p:nvSpPr>
          <p:spPr>
            <a:xfrm>
              <a:off x="6242804" y="712788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750</a:t>
              </a:r>
            </a:p>
          </p:txBody>
        </p:sp>
        <p:sp>
          <p:nvSpPr>
            <p:cNvPr id="31" name="Tittel 1">
              <a:extLst>
                <a:ext uri="{FF2B5EF4-FFF2-40B4-BE49-F238E27FC236}">
                  <a16:creationId xmlns:a16="http://schemas.microsoft.com/office/drawing/2014/main" id="{3B172F6C-DBBD-C942-B580-2D5F83AABCAD}"/>
                </a:ext>
              </a:extLst>
            </p:cNvPr>
            <p:cNvSpPr txBox="1">
              <a:spLocks/>
            </p:cNvSpPr>
            <p:nvPr/>
          </p:nvSpPr>
          <p:spPr>
            <a:xfrm>
              <a:off x="6366187" y="7656348"/>
              <a:ext cx="878767"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dirty="0">
                  <a:solidFill>
                    <a:schemeClr val="bg1"/>
                  </a:solidFill>
                  <a:latin typeface="Arial" panose="020B0604020202020204" pitchFamily="34" charset="0"/>
                  <a:cs typeface="Arial" panose="020B0604020202020204" pitchFamily="34" charset="0"/>
                </a:rPr>
                <a:t>ansatte</a:t>
              </a:r>
            </a:p>
          </p:txBody>
        </p:sp>
      </p:grpSp>
      <p:grpSp>
        <p:nvGrpSpPr>
          <p:cNvPr id="50" name="Gruppe 49">
            <a:extLst>
              <a:ext uri="{FF2B5EF4-FFF2-40B4-BE49-F238E27FC236}">
                <a16:creationId xmlns:a16="http://schemas.microsoft.com/office/drawing/2014/main" id="{C095373F-CBF6-3447-9386-B48AC81E878F}"/>
              </a:ext>
            </a:extLst>
          </p:cNvPr>
          <p:cNvGrpSpPr/>
          <p:nvPr/>
        </p:nvGrpSpPr>
        <p:grpSpPr>
          <a:xfrm>
            <a:off x="6678569" y="3927169"/>
            <a:ext cx="1402948" cy="845476"/>
            <a:chOff x="5264521" y="5492122"/>
            <a:chExt cx="1402948" cy="845476"/>
          </a:xfrm>
        </p:grpSpPr>
        <p:sp>
          <p:nvSpPr>
            <p:cNvPr id="51" name="Tittel 1">
              <a:extLst>
                <a:ext uri="{FF2B5EF4-FFF2-40B4-BE49-F238E27FC236}">
                  <a16:creationId xmlns:a16="http://schemas.microsoft.com/office/drawing/2014/main" id="{221EBC13-D3DE-664D-A0B5-329CCC367CA8}"/>
                </a:ext>
              </a:extLst>
            </p:cNvPr>
            <p:cNvSpPr txBox="1">
              <a:spLocks/>
            </p:cNvSpPr>
            <p:nvPr/>
          </p:nvSpPr>
          <p:spPr>
            <a:xfrm>
              <a:off x="5403229" y="549212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50</a:t>
              </a:r>
            </a:p>
          </p:txBody>
        </p:sp>
        <p:sp>
          <p:nvSpPr>
            <p:cNvPr id="52" name="Tittel 1">
              <a:extLst>
                <a:ext uri="{FF2B5EF4-FFF2-40B4-BE49-F238E27FC236}">
                  <a16:creationId xmlns:a16="http://schemas.microsoft.com/office/drawing/2014/main" id="{2973F4B5-E116-9D45-9A8A-A0A51921DFEB}"/>
                </a:ext>
              </a:extLst>
            </p:cNvPr>
            <p:cNvSpPr txBox="1">
              <a:spLocks/>
            </p:cNvSpPr>
            <p:nvPr/>
          </p:nvSpPr>
          <p:spPr>
            <a:xfrm>
              <a:off x="5264521" y="6023666"/>
              <a:ext cx="1402948"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dirty="0">
                  <a:solidFill>
                    <a:schemeClr val="bg1"/>
                  </a:solidFill>
                  <a:latin typeface="Arial" panose="020B0604020202020204" pitchFamily="34" charset="0"/>
                  <a:cs typeface="Arial" panose="020B0604020202020204" pitchFamily="34" charset="0"/>
                </a:rPr>
                <a:t>nasjonaliteter</a:t>
              </a:r>
            </a:p>
          </p:txBody>
        </p:sp>
      </p:grpSp>
      <p:pic>
        <p:nvPicPr>
          <p:cNvPr id="56" name="Bilde 55">
            <a:extLst>
              <a:ext uri="{FF2B5EF4-FFF2-40B4-BE49-F238E27FC236}">
                <a16:creationId xmlns:a16="http://schemas.microsoft.com/office/drawing/2014/main" id="{DEFE5DFD-3A51-F942-B554-7366E5942B53}"/>
              </a:ext>
            </a:extLst>
          </p:cNvPr>
          <p:cNvPicPr>
            <a:picLocks noChangeAspect="1"/>
          </p:cNvPicPr>
          <p:nvPr/>
        </p:nvPicPr>
        <p:blipFill>
          <a:blip r:embed="rId3"/>
          <a:stretch>
            <a:fillRect/>
          </a:stretch>
        </p:blipFill>
        <p:spPr>
          <a:xfrm>
            <a:off x="3971201" y="1979384"/>
            <a:ext cx="1587500" cy="1587500"/>
          </a:xfrm>
          <a:prstGeom prst="rect">
            <a:avLst/>
          </a:prstGeom>
        </p:spPr>
      </p:pic>
      <p:pic>
        <p:nvPicPr>
          <p:cNvPr id="58" name="Bilde 57">
            <a:extLst>
              <a:ext uri="{FF2B5EF4-FFF2-40B4-BE49-F238E27FC236}">
                <a16:creationId xmlns:a16="http://schemas.microsoft.com/office/drawing/2014/main" id="{4FBA863F-D1A8-574D-9205-9B2BBE9E8D98}"/>
              </a:ext>
            </a:extLst>
          </p:cNvPr>
          <p:cNvPicPr>
            <a:picLocks noChangeAspect="1"/>
          </p:cNvPicPr>
          <p:nvPr/>
        </p:nvPicPr>
        <p:blipFill>
          <a:blip r:embed="rId4"/>
          <a:stretch>
            <a:fillRect/>
          </a:stretch>
        </p:blipFill>
        <p:spPr>
          <a:xfrm>
            <a:off x="6586293" y="1979384"/>
            <a:ext cx="1587500" cy="1587500"/>
          </a:xfrm>
          <a:prstGeom prst="rect">
            <a:avLst/>
          </a:prstGeom>
        </p:spPr>
      </p:pic>
      <p:sp>
        <p:nvSpPr>
          <p:cNvPr id="40" name="Rektangel 39">
            <a:extLst>
              <a:ext uri="{FF2B5EF4-FFF2-40B4-BE49-F238E27FC236}">
                <a16:creationId xmlns:a16="http://schemas.microsoft.com/office/drawing/2014/main" id="{0AF54BA7-9D3F-924E-8BA9-A589A50F312D}"/>
              </a:ext>
            </a:extLst>
          </p:cNvPr>
          <p:cNvSpPr/>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Undertittel 2">
            <a:extLst>
              <a:ext uri="{FF2B5EF4-FFF2-40B4-BE49-F238E27FC236}">
                <a16:creationId xmlns:a16="http://schemas.microsoft.com/office/drawing/2014/main" id="{5298D947-CE3A-A142-9FA6-A80F8B6E7B08}"/>
              </a:ext>
            </a:extLst>
          </p:cNvPr>
          <p:cNvSpPr txBox="1">
            <a:spLocks/>
          </p:cNvSpPr>
          <p:nvPr/>
        </p:nvSpPr>
        <p:spPr>
          <a:xfrm>
            <a:off x="-5286566" y="2168251"/>
            <a:ext cx="3521492" cy="254685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4000" dirty="0">
                <a:solidFill>
                  <a:schemeClr val="bg1"/>
                </a:solidFill>
                <a:latin typeface="Arial" panose="020B0604020202020204" pitchFamily="34" charset="0"/>
                <a:cs typeface="Arial" panose="020B0604020202020204" pitchFamily="34" charset="0"/>
              </a:rPr>
              <a:t>Lokalt</a:t>
            </a:r>
            <a:r>
              <a:rPr lang="nb-NO" sz="4400" dirty="0">
                <a:solidFill>
                  <a:schemeClr val="bg1"/>
                </a:solidFill>
                <a:latin typeface="Arial" panose="020B0604020202020204" pitchFamily="34" charset="0"/>
                <a:cs typeface="Arial" panose="020B0604020202020204" pitchFamily="34" charset="0"/>
              </a:rPr>
              <a:t> forankret med globalt perspektiv</a:t>
            </a:r>
          </a:p>
        </p:txBody>
      </p:sp>
      <p:grpSp>
        <p:nvGrpSpPr>
          <p:cNvPr id="33" name="Gruppe 32">
            <a:extLst>
              <a:ext uri="{FF2B5EF4-FFF2-40B4-BE49-F238E27FC236}">
                <a16:creationId xmlns:a16="http://schemas.microsoft.com/office/drawing/2014/main" id="{6AEF55FE-C48C-044F-B702-91196A66149F}"/>
              </a:ext>
            </a:extLst>
          </p:cNvPr>
          <p:cNvGrpSpPr/>
          <p:nvPr/>
        </p:nvGrpSpPr>
        <p:grpSpPr>
          <a:xfrm>
            <a:off x="9457372" y="3927169"/>
            <a:ext cx="1237284" cy="845476"/>
            <a:chOff x="16145794" y="4455802"/>
            <a:chExt cx="1237284" cy="845476"/>
          </a:xfrm>
        </p:grpSpPr>
        <p:sp>
          <p:nvSpPr>
            <p:cNvPr id="34" name="Tittel 1">
              <a:extLst>
                <a:ext uri="{FF2B5EF4-FFF2-40B4-BE49-F238E27FC236}">
                  <a16:creationId xmlns:a16="http://schemas.microsoft.com/office/drawing/2014/main" id="{02B64DF0-0C0F-464D-B914-3DB8728F3CAC}"/>
                </a:ext>
              </a:extLst>
            </p:cNvPr>
            <p:cNvSpPr txBox="1">
              <a:spLocks/>
            </p:cNvSpPr>
            <p:nvPr/>
          </p:nvSpPr>
          <p:spPr>
            <a:xfrm>
              <a:off x="16145794" y="4455802"/>
              <a:ext cx="12372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a:t>
              </a:r>
            </a:p>
          </p:txBody>
        </p:sp>
        <p:sp>
          <p:nvSpPr>
            <p:cNvPr id="35" name="Tittel 1">
              <a:extLst>
                <a:ext uri="{FF2B5EF4-FFF2-40B4-BE49-F238E27FC236}">
                  <a16:creationId xmlns:a16="http://schemas.microsoft.com/office/drawing/2014/main" id="{A55AC301-7A8C-AD44-8233-72147C36A01D}"/>
                </a:ext>
              </a:extLst>
            </p:cNvPr>
            <p:cNvSpPr txBox="1">
              <a:spLocks/>
            </p:cNvSpPr>
            <p:nvPr/>
          </p:nvSpPr>
          <p:spPr>
            <a:xfrm>
              <a:off x="16181584" y="4987346"/>
              <a:ext cx="1165704"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dirty="0">
                  <a:solidFill>
                    <a:schemeClr val="bg1"/>
                  </a:solidFill>
                  <a:latin typeface="Arial" panose="020B0604020202020204" pitchFamily="34" charset="0"/>
                  <a:cs typeface="Arial" panose="020B0604020202020204" pitchFamily="34" charset="0"/>
                </a:rPr>
                <a:t>doktorgrad</a:t>
              </a:r>
            </a:p>
          </p:txBody>
        </p:sp>
      </p:grpSp>
      <p:pic>
        <p:nvPicPr>
          <p:cNvPr id="36" name="Bilde 35">
            <a:extLst>
              <a:ext uri="{FF2B5EF4-FFF2-40B4-BE49-F238E27FC236}">
                <a16:creationId xmlns:a16="http://schemas.microsoft.com/office/drawing/2014/main" id="{78BC83FA-27CE-4941-A149-0C94550146A3}"/>
              </a:ext>
            </a:extLst>
          </p:cNvPr>
          <p:cNvPicPr>
            <a:picLocks noChangeAspect="1"/>
          </p:cNvPicPr>
          <p:nvPr/>
        </p:nvPicPr>
        <p:blipFill>
          <a:blip r:embed="rId5"/>
          <a:stretch>
            <a:fillRect/>
          </a:stretch>
        </p:blipFill>
        <p:spPr>
          <a:xfrm>
            <a:off x="9201384" y="1979384"/>
            <a:ext cx="1587500" cy="1587500"/>
          </a:xfrm>
          <a:prstGeom prst="rect">
            <a:avLst/>
          </a:prstGeom>
        </p:spPr>
      </p:pic>
      <p:sp>
        <p:nvSpPr>
          <p:cNvPr id="23" name="TekstSylinder 22">
            <a:extLst>
              <a:ext uri="{FF2B5EF4-FFF2-40B4-BE49-F238E27FC236}">
                <a16:creationId xmlns:a16="http://schemas.microsoft.com/office/drawing/2014/main" id="{766F0035-72E1-9347-A8D3-7A295D10677B}"/>
              </a:ext>
            </a:extLst>
          </p:cNvPr>
          <p:cNvSpPr txBox="1"/>
          <p:nvPr/>
        </p:nvSpPr>
        <p:spPr>
          <a:xfrm>
            <a:off x="1490581" y="7977144"/>
            <a:ext cx="857605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000" dirty="0">
                <a:solidFill>
                  <a:schemeClr val="bg1"/>
                </a:solidFill>
                <a:latin typeface="Arial" panose="020B0604020202020204" pitchFamily="34" charset="0"/>
                <a:ea typeface="+mn-lt"/>
                <a:cs typeface="Arial" panose="020B0604020202020204" pitchFamily="34" charset="0"/>
              </a:rPr>
              <a:t>NORCE er nasjonalt ledende og representert langs hele norskekysten. Med stor lokal tilstedeværelse, åpner vi for tettere samarbeid med unike fag- og kompetansemiljøer, næringsliv og myndigheter. </a:t>
            </a:r>
          </a:p>
        </p:txBody>
      </p:sp>
      <p:pic>
        <p:nvPicPr>
          <p:cNvPr id="24" name="Grafikk 23">
            <a:extLst>
              <a:ext uri="{FF2B5EF4-FFF2-40B4-BE49-F238E27FC236}">
                <a16:creationId xmlns:a16="http://schemas.microsoft.com/office/drawing/2014/main" id="{6558F50C-579B-F54F-A3D4-A5FD41AC15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86149" y="1979384"/>
            <a:ext cx="2732324" cy="2705271"/>
          </a:xfrm>
          <a:prstGeom prst="rect">
            <a:avLst/>
          </a:prstGeom>
        </p:spPr>
      </p:pic>
    </p:spTree>
    <p:extLst>
      <p:ext uri="{BB962C8B-B14F-4D97-AF65-F5344CB8AC3E}">
        <p14:creationId xmlns:p14="http://schemas.microsoft.com/office/powerpoint/2010/main" val="620853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 name="Rektangel 42">
            <a:extLst>
              <a:ext uri="{FF2B5EF4-FFF2-40B4-BE49-F238E27FC236}">
                <a16:creationId xmlns:a16="http://schemas.microsoft.com/office/drawing/2014/main" id="{88EADBDD-D294-E949-B038-44B07DEF59DA}"/>
              </a:ext>
            </a:extLst>
          </p:cNvPr>
          <p:cNvSpPr/>
          <p:nvPr/>
        </p:nvSpPr>
        <p:spPr>
          <a:xfrm>
            <a:off x="9525" y="1843375"/>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Undertittel 2">
            <a:extLst>
              <a:ext uri="{FF2B5EF4-FFF2-40B4-BE49-F238E27FC236}">
                <a16:creationId xmlns:a16="http://schemas.microsoft.com/office/drawing/2014/main" id="{9C2515C1-E93F-A844-9A98-6240BDAD483E}"/>
              </a:ext>
            </a:extLst>
          </p:cNvPr>
          <p:cNvSpPr txBox="1">
            <a:spLocks/>
          </p:cNvSpPr>
          <p:nvPr/>
        </p:nvSpPr>
        <p:spPr>
          <a:xfrm>
            <a:off x="1490581" y="2168251"/>
            <a:ext cx="3521492" cy="254685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4000" dirty="0">
                <a:solidFill>
                  <a:schemeClr val="bg1"/>
                </a:solidFill>
                <a:latin typeface="Arial" panose="020B0604020202020204" pitchFamily="34" charset="0"/>
                <a:cs typeface="Arial" panose="020B0604020202020204" pitchFamily="34" charset="0"/>
              </a:rPr>
              <a:t>Lokalt</a:t>
            </a:r>
            <a:r>
              <a:rPr lang="nb-NO" sz="4400" dirty="0">
                <a:solidFill>
                  <a:schemeClr val="bg1"/>
                </a:solidFill>
                <a:latin typeface="Arial" panose="020B0604020202020204" pitchFamily="34" charset="0"/>
                <a:cs typeface="Arial" panose="020B0604020202020204" pitchFamily="34" charset="0"/>
              </a:rPr>
              <a:t> forankret med globalt perspektiv</a:t>
            </a:r>
          </a:p>
        </p:txBody>
      </p:sp>
      <p:sp>
        <p:nvSpPr>
          <p:cNvPr id="6" name="TekstSylinder 5">
            <a:extLst>
              <a:ext uri="{FF2B5EF4-FFF2-40B4-BE49-F238E27FC236}">
                <a16:creationId xmlns:a16="http://schemas.microsoft.com/office/drawing/2014/main" id="{ACF59C13-D333-6144-91DF-6950659A28B7}"/>
              </a:ext>
            </a:extLst>
          </p:cNvPr>
          <p:cNvSpPr txBox="1"/>
          <p:nvPr/>
        </p:nvSpPr>
        <p:spPr>
          <a:xfrm>
            <a:off x="1490581" y="4903810"/>
            <a:ext cx="857605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000" dirty="0">
                <a:solidFill>
                  <a:schemeClr val="bg1"/>
                </a:solidFill>
                <a:latin typeface="Arial" panose="020B0604020202020204" pitchFamily="34" charset="0"/>
                <a:ea typeface="+mn-lt"/>
                <a:cs typeface="Arial" panose="020B0604020202020204" pitchFamily="34" charset="0"/>
              </a:rPr>
              <a:t>NORCE er nasjonalt ledende og representert langs hele norskekysten. Med stor lokal tilstedeværelse, åpner vi for tettere samarbeid med unike fag- og kompetansemiljøer, næringsliv og myndigheter. </a:t>
            </a:r>
          </a:p>
        </p:txBody>
      </p:sp>
      <p:sp>
        <p:nvSpPr>
          <p:cNvPr id="13" name="Tittel 1">
            <a:extLst>
              <a:ext uri="{FF2B5EF4-FFF2-40B4-BE49-F238E27FC236}">
                <a16:creationId xmlns:a16="http://schemas.microsoft.com/office/drawing/2014/main" id="{B660CE94-9EE7-A942-B0B6-1347BD1C8B13}"/>
              </a:ext>
            </a:extLst>
          </p:cNvPr>
          <p:cNvSpPr txBox="1">
            <a:spLocks/>
          </p:cNvSpPr>
          <p:nvPr/>
        </p:nvSpPr>
        <p:spPr>
          <a:xfrm>
            <a:off x="2314544" y="11699172"/>
            <a:ext cx="8247779"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spc="-150" dirty="0">
                <a:solidFill>
                  <a:srgbClr val="0E1940"/>
                </a:solidFill>
                <a:latin typeface="Arial" panose="020B0604020202020204" pitchFamily="34" charset="0"/>
                <a:ea typeface="+mn-ea"/>
              </a:rPr>
              <a:t>Innsatsområder</a:t>
            </a:r>
          </a:p>
        </p:txBody>
      </p:sp>
      <p:sp>
        <p:nvSpPr>
          <p:cNvPr id="15" name="TekstSylinder 14">
            <a:extLst>
              <a:ext uri="{FF2B5EF4-FFF2-40B4-BE49-F238E27FC236}">
                <a16:creationId xmlns:a16="http://schemas.microsoft.com/office/drawing/2014/main" id="{F63FF47D-83CE-AA4D-A24F-56239887650E}"/>
              </a:ext>
            </a:extLst>
          </p:cNvPr>
          <p:cNvSpPr txBox="1"/>
          <p:nvPr/>
        </p:nvSpPr>
        <p:spPr>
          <a:xfrm>
            <a:off x="2304711" y="12900621"/>
            <a:ext cx="803412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dirty="0">
                <a:solidFill>
                  <a:schemeClr val="bg1"/>
                </a:solidFill>
                <a:latin typeface="Arial" panose="020B0604020202020204" pitchFamily="34" charset="0"/>
                <a:ea typeface="+mn-lt"/>
                <a:cs typeface="Arial" panose="020B0604020202020204" pitchFamily="34" charset="0"/>
              </a:rPr>
              <a:t>Vårt mål er å bidra til å løse store samfunnsutfordringer som klimaendringer, energiomstilling, eldrebølge, sosial ulikhet og ungt </a:t>
            </a:r>
            <a:r>
              <a:rPr lang="nb-NO" sz="2400" dirty="0" err="1">
                <a:solidFill>
                  <a:schemeClr val="bg1"/>
                </a:solidFill>
                <a:latin typeface="Arial" panose="020B0604020202020204" pitchFamily="34" charset="0"/>
                <a:ea typeface="+mn-lt"/>
                <a:cs typeface="Arial" panose="020B0604020202020204" pitchFamily="34" charset="0"/>
              </a:rPr>
              <a:t>utenforskap</a:t>
            </a:r>
            <a:r>
              <a:rPr lang="nb-NO" sz="2400" dirty="0">
                <a:solidFill>
                  <a:schemeClr val="bg1"/>
                </a:solidFill>
                <a:latin typeface="Arial" panose="020B0604020202020204" pitchFamily="34" charset="0"/>
                <a:ea typeface="+mn-lt"/>
                <a:cs typeface="Arial" panose="020B0604020202020204" pitchFamily="34" charset="0"/>
              </a:rPr>
              <a:t>.</a:t>
            </a:r>
          </a:p>
          <a:p>
            <a:endParaRPr lang="nb-NO" sz="2400" dirty="0">
              <a:solidFill>
                <a:schemeClr val="bg1"/>
              </a:solidFill>
              <a:latin typeface="Arial" panose="020B0604020202020204" pitchFamily="34" charset="0"/>
              <a:ea typeface="+mn-lt"/>
              <a:cs typeface="Arial" panose="020B0604020202020204" pitchFamily="34" charset="0"/>
            </a:endParaRPr>
          </a:p>
          <a:p>
            <a:r>
              <a:rPr lang="nb-NO" sz="2400" dirty="0">
                <a:solidFill>
                  <a:schemeClr val="bg1"/>
                </a:solidFill>
                <a:latin typeface="Arial" panose="020B0604020202020204" pitchFamily="34" charset="0"/>
                <a:ea typeface="+mn-lt"/>
                <a:cs typeface="Arial" panose="020B0604020202020204" pitchFamily="34" charset="0"/>
              </a:rPr>
              <a:t>Derfor har vi samlet vår kompetanse på tvers av fag i fire forskjellige innsatsområder, slik at vi enklere kan legge tydelige strategier rundt de konkrete utfordringene. </a:t>
            </a:r>
            <a:endParaRPr lang="nb-NO" sz="2400" dirty="0">
              <a:solidFill>
                <a:schemeClr val="bg1"/>
              </a:solidFill>
              <a:latin typeface="Arial" panose="020B0604020202020204" pitchFamily="34" charset="0"/>
              <a:cs typeface="Arial" panose="020B0604020202020204" pitchFamily="34" charset="0"/>
            </a:endParaRPr>
          </a:p>
        </p:txBody>
      </p:sp>
      <p:pic>
        <p:nvPicPr>
          <p:cNvPr id="16" name="Grafikk 15">
            <a:extLst>
              <a:ext uri="{FF2B5EF4-FFF2-40B4-BE49-F238E27FC236}">
                <a16:creationId xmlns:a16="http://schemas.microsoft.com/office/drawing/2014/main" id="{A8880DA3-8DC5-A143-B24B-5EF806A345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5918" y="1843375"/>
            <a:ext cx="2393445" cy="2369747"/>
          </a:xfrm>
          <a:prstGeom prst="rect">
            <a:avLst/>
          </a:prstGeom>
        </p:spPr>
      </p:pic>
    </p:spTree>
    <p:extLst>
      <p:ext uri="{BB962C8B-B14F-4D97-AF65-F5344CB8AC3E}">
        <p14:creationId xmlns:p14="http://schemas.microsoft.com/office/powerpoint/2010/main" val="4245260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21D2BF4E-6FFA-6349-B993-CEF3C1D39611}"/>
              </a:ext>
            </a:extLst>
          </p:cNvPr>
          <p:cNvSpPr txBox="1">
            <a:spLocks/>
          </p:cNvSpPr>
          <p:nvPr/>
        </p:nvSpPr>
        <p:spPr>
          <a:xfrm>
            <a:off x="2314544" y="1807027"/>
            <a:ext cx="8247779"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spc="-150" dirty="0">
                <a:solidFill>
                  <a:srgbClr val="0E1940"/>
                </a:solidFill>
                <a:latin typeface="Arial" panose="020B0604020202020204" pitchFamily="34" charset="0"/>
                <a:ea typeface="+mn-ea"/>
              </a:rPr>
              <a:t>Innsatsområder</a:t>
            </a:r>
          </a:p>
        </p:txBody>
      </p:sp>
      <p:sp>
        <p:nvSpPr>
          <p:cNvPr id="2" name="TekstSylinder 1">
            <a:extLst>
              <a:ext uri="{FF2B5EF4-FFF2-40B4-BE49-F238E27FC236}">
                <a16:creationId xmlns:a16="http://schemas.microsoft.com/office/drawing/2014/main" id="{6FD8F19F-1041-4D45-A300-0813533C67C7}"/>
              </a:ext>
            </a:extLst>
          </p:cNvPr>
          <p:cNvSpPr txBox="1"/>
          <p:nvPr/>
        </p:nvSpPr>
        <p:spPr>
          <a:xfrm>
            <a:off x="2304711" y="3008476"/>
            <a:ext cx="803412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dirty="0">
                <a:solidFill>
                  <a:schemeClr val="bg1"/>
                </a:solidFill>
                <a:latin typeface="Arial" panose="020B0604020202020204" pitchFamily="34" charset="0"/>
                <a:ea typeface="+mn-lt"/>
                <a:cs typeface="Arial" panose="020B0604020202020204" pitchFamily="34" charset="0"/>
              </a:rPr>
              <a:t>Vårt mål er å bidra til å løse store samfunnsutfordringer som klimaendringer, energiomstilling, eldrebølge, sosial ulikhet og ungt </a:t>
            </a:r>
            <a:r>
              <a:rPr lang="nb-NO" sz="2400" dirty="0" err="1">
                <a:solidFill>
                  <a:schemeClr val="bg1"/>
                </a:solidFill>
                <a:latin typeface="Arial" panose="020B0604020202020204" pitchFamily="34" charset="0"/>
                <a:ea typeface="+mn-lt"/>
                <a:cs typeface="Arial" panose="020B0604020202020204" pitchFamily="34" charset="0"/>
              </a:rPr>
              <a:t>utenforskap</a:t>
            </a:r>
            <a:r>
              <a:rPr lang="nb-NO" sz="2400" dirty="0">
                <a:solidFill>
                  <a:schemeClr val="bg1"/>
                </a:solidFill>
                <a:latin typeface="Arial" panose="020B0604020202020204" pitchFamily="34" charset="0"/>
                <a:ea typeface="+mn-lt"/>
                <a:cs typeface="Arial" panose="020B0604020202020204" pitchFamily="34" charset="0"/>
              </a:rPr>
              <a:t>.</a:t>
            </a:r>
          </a:p>
          <a:p>
            <a:endParaRPr lang="nb-NO" sz="2400" dirty="0">
              <a:solidFill>
                <a:schemeClr val="bg1"/>
              </a:solidFill>
              <a:latin typeface="Arial" panose="020B0604020202020204" pitchFamily="34" charset="0"/>
              <a:ea typeface="+mn-lt"/>
              <a:cs typeface="Arial" panose="020B0604020202020204" pitchFamily="34" charset="0"/>
            </a:endParaRPr>
          </a:p>
          <a:p>
            <a:r>
              <a:rPr lang="nb-NO" sz="2400" dirty="0">
                <a:solidFill>
                  <a:schemeClr val="bg1"/>
                </a:solidFill>
                <a:latin typeface="Arial" panose="020B0604020202020204" pitchFamily="34" charset="0"/>
                <a:ea typeface="+mn-lt"/>
                <a:cs typeface="Arial" panose="020B0604020202020204" pitchFamily="34" charset="0"/>
              </a:rPr>
              <a:t>Derfor har vi samlet vår kompetanse på tvers av fag i fire forskjellige innsatsområder, slik at vi enklere kan legge tydelige strategier rundt de konkrete utfordringene. </a:t>
            </a:r>
            <a:endParaRPr lang="nb-NO" sz="2400" dirty="0">
              <a:solidFill>
                <a:schemeClr val="bg1"/>
              </a:solidFill>
              <a:latin typeface="Arial" panose="020B0604020202020204" pitchFamily="34" charset="0"/>
              <a:cs typeface="Arial" panose="020B0604020202020204" pitchFamily="34" charset="0"/>
            </a:endParaRPr>
          </a:p>
        </p:txBody>
      </p:sp>
      <p:pic>
        <p:nvPicPr>
          <p:cNvPr id="16" name="Grafikk 15">
            <a:extLst>
              <a:ext uri="{FF2B5EF4-FFF2-40B4-BE49-F238E27FC236}">
                <a16:creationId xmlns:a16="http://schemas.microsoft.com/office/drawing/2014/main" id="{E3D4E53D-59AB-3349-93F3-58AB364A79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6723" y="1568567"/>
            <a:ext cx="2393445" cy="2369747"/>
          </a:xfrm>
          <a:prstGeom prst="rect">
            <a:avLst/>
          </a:prstGeom>
        </p:spPr>
      </p:pic>
      <p:sp>
        <p:nvSpPr>
          <p:cNvPr id="17" name="Rektangel 16">
            <a:extLst>
              <a:ext uri="{FF2B5EF4-FFF2-40B4-BE49-F238E27FC236}">
                <a16:creationId xmlns:a16="http://schemas.microsoft.com/office/drawing/2014/main" id="{F046C529-476C-3249-9E37-EB16AC217B10}"/>
              </a:ext>
            </a:extLst>
          </p:cNvPr>
          <p:cNvSpPr/>
          <p:nvPr/>
        </p:nvSpPr>
        <p:spPr>
          <a:xfrm>
            <a:off x="1193943" y="8457352"/>
            <a:ext cx="2301539" cy="12046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spc="-150" dirty="0">
                <a:solidFill>
                  <a:schemeClr val="bg1"/>
                </a:solidFill>
                <a:latin typeface="Arial" panose="020B0604020202020204" pitchFamily="34" charset="0"/>
              </a:rPr>
              <a:t>Trygge samfunn</a:t>
            </a:r>
            <a:endParaRPr lang="nb-NO" sz="2800" spc="-150" dirty="0">
              <a:solidFill>
                <a:schemeClr val="bg1"/>
              </a:solidFill>
            </a:endParaRPr>
          </a:p>
        </p:txBody>
      </p:sp>
      <p:sp>
        <p:nvSpPr>
          <p:cNvPr id="18" name="Rektangel 17">
            <a:extLst>
              <a:ext uri="{FF2B5EF4-FFF2-40B4-BE49-F238E27FC236}">
                <a16:creationId xmlns:a16="http://schemas.microsoft.com/office/drawing/2014/main" id="{5A85C88A-E1C6-594A-8E88-DB5B96F3E692}"/>
              </a:ext>
            </a:extLst>
          </p:cNvPr>
          <p:cNvSpPr/>
          <p:nvPr/>
        </p:nvSpPr>
        <p:spPr>
          <a:xfrm>
            <a:off x="1193943" y="79314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sp>
        <p:nvSpPr>
          <p:cNvPr id="23" name="Rektangel 22">
            <a:extLst>
              <a:ext uri="{FF2B5EF4-FFF2-40B4-BE49-F238E27FC236}">
                <a16:creationId xmlns:a16="http://schemas.microsoft.com/office/drawing/2014/main" id="{A2AD68CB-B9F5-014A-8F27-F15D5DF0B0DD}"/>
              </a:ext>
            </a:extLst>
          </p:cNvPr>
          <p:cNvSpPr/>
          <p:nvPr/>
        </p:nvSpPr>
        <p:spPr>
          <a:xfrm>
            <a:off x="1193944" y="13040379"/>
            <a:ext cx="4470374" cy="6340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spc="-150" dirty="0">
                <a:solidFill>
                  <a:schemeClr val="bg1"/>
                </a:solidFill>
                <a:latin typeface="Arial" panose="020B0604020202020204" pitchFamily="34" charset="0"/>
              </a:rPr>
              <a:t>Klimautfordringer </a:t>
            </a:r>
          </a:p>
        </p:txBody>
      </p:sp>
      <p:sp>
        <p:nvSpPr>
          <p:cNvPr id="24" name="Rektangel 23">
            <a:extLst>
              <a:ext uri="{FF2B5EF4-FFF2-40B4-BE49-F238E27FC236}">
                <a16:creationId xmlns:a16="http://schemas.microsoft.com/office/drawing/2014/main" id="{CBC7E149-D06A-454D-802F-255D83D5FD01}"/>
              </a:ext>
            </a:extLst>
          </p:cNvPr>
          <p:cNvSpPr/>
          <p:nvPr/>
        </p:nvSpPr>
        <p:spPr>
          <a:xfrm>
            <a:off x="1193943" y="12559179"/>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3</a:t>
            </a:r>
            <a:endParaRPr lang="en-US" dirty="0">
              <a:solidFill>
                <a:schemeClr val="bg1"/>
              </a:solidFill>
            </a:endParaRPr>
          </a:p>
        </p:txBody>
      </p:sp>
      <p:sp>
        <p:nvSpPr>
          <p:cNvPr id="25" name="Rektangel 24">
            <a:extLst>
              <a:ext uri="{FF2B5EF4-FFF2-40B4-BE49-F238E27FC236}">
                <a16:creationId xmlns:a16="http://schemas.microsoft.com/office/drawing/2014/main" id="{F7EBB0D3-215D-FB47-9A67-5E3E64AC40EF}"/>
              </a:ext>
            </a:extLst>
          </p:cNvPr>
          <p:cNvSpPr/>
          <p:nvPr/>
        </p:nvSpPr>
        <p:spPr>
          <a:xfrm>
            <a:off x="6421667" y="14501713"/>
            <a:ext cx="4226533" cy="1209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spc="-150" dirty="0">
                <a:solidFill>
                  <a:schemeClr val="bg1"/>
                </a:solidFill>
                <a:latin typeface="Arial" panose="020B0604020202020204" pitchFamily="34" charset="0"/>
              </a:rPr>
              <a:t>Bærekraftig hav og kyst</a:t>
            </a:r>
          </a:p>
        </p:txBody>
      </p:sp>
      <p:sp>
        <p:nvSpPr>
          <p:cNvPr id="26" name="Rektangel 25">
            <a:extLst>
              <a:ext uri="{FF2B5EF4-FFF2-40B4-BE49-F238E27FC236}">
                <a16:creationId xmlns:a16="http://schemas.microsoft.com/office/drawing/2014/main" id="{F150B000-2515-BC45-9829-1D78D7929238}"/>
              </a:ext>
            </a:extLst>
          </p:cNvPr>
          <p:cNvSpPr/>
          <p:nvPr/>
        </p:nvSpPr>
        <p:spPr>
          <a:xfrm>
            <a:off x="6498194" y="13947749"/>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4</a:t>
            </a:r>
            <a:endParaRPr lang="en-US" dirty="0">
              <a:solidFill>
                <a:schemeClr val="bg1"/>
              </a:solidFill>
            </a:endParaRPr>
          </a:p>
        </p:txBody>
      </p:sp>
      <p:sp>
        <p:nvSpPr>
          <p:cNvPr id="5" name="TekstSylinder 4">
            <a:extLst>
              <a:ext uri="{FF2B5EF4-FFF2-40B4-BE49-F238E27FC236}">
                <a16:creationId xmlns:a16="http://schemas.microsoft.com/office/drawing/2014/main" id="{559FECB2-5BE0-7347-BD2F-6E2B804151CD}"/>
              </a:ext>
            </a:extLst>
          </p:cNvPr>
          <p:cNvSpPr txBox="1"/>
          <p:nvPr/>
        </p:nvSpPr>
        <p:spPr>
          <a:xfrm>
            <a:off x="6324600" y="11912600"/>
            <a:ext cx="184731" cy="369332"/>
          </a:xfrm>
          <a:prstGeom prst="rect">
            <a:avLst/>
          </a:prstGeom>
          <a:noFill/>
        </p:spPr>
        <p:txBody>
          <a:bodyPr wrap="none" rtlCol="0">
            <a:spAutoFit/>
          </a:bodyPr>
          <a:lstStyle/>
          <a:p>
            <a:endParaRPr lang="en-US"/>
          </a:p>
        </p:txBody>
      </p:sp>
      <p:sp>
        <p:nvSpPr>
          <p:cNvPr id="14" name="Rektangel 13">
            <a:extLst>
              <a:ext uri="{FF2B5EF4-FFF2-40B4-BE49-F238E27FC236}">
                <a16:creationId xmlns:a16="http://schemas.microsoft.com/office/drawing/2014/main" id="{EC3CFEED-0090-4F4A-9089-2A1CB8E4828E}"/>
              </a:ext>
            </a:extLst>
          </p:cNvPr>
          <p:cNvSpPr/>
          <p:nvPr/>
        </p:nvSpPr>
        <p:spPr>
          <a:xfrm>
            <a:off x="1" y="15638326"/>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uppe 19">
            <a:extLst>
              <a:ext uri="{FF2B5EF4-FFF2-40B4-BE49-F238E27FC236}">
                <a16:creationId xmlns:a16="http://schemas.microsoft.com/office/drawing/2014/main" id="{5F2F4AE5-4A60-8040-BCE3-574EECAE66FF}"/>
              </a:ext>
            </a:extLst>
          </p:cNvPr>
          <p:cNvGrpSpPr/>
          <p:nvPr/>
        </p:nvGrpSpPr>
        <p:grpSpPr>
          <a:xfrm>
            <a:off x="6345141" y="9887515"/>
            <a:ext cx="4517571" cy="1830390"/>
            <a:chOff x="6345141" y="1352800"/>
            <a:chExt cx="4517571" cy="1830390"/>
          </a:xfrm>
        </p:grpSpPr>
        <p:sp>
          <p:nvSpPr>
            <p:cNvPr id="21" name="Rektangel 20">
              <a:extLst>
                <a:ext uri="{FF2B5EF4-FFF2-40B4-BE49-F238E27FC236}">
                  <a16:creationId xmlns:a16="http://schemas.microsoft.com/office/drawing/2014/main" id="{F9835753-DB30-B646-B3D2-6FB2CE02339E}"/>
                </a:ext>
              </a:extLst>
            </p:cNvPr>
            <p:cNvSpPr/>
            <p:nvPr/>
          </p:nvSpPr>
          <p:spPr>
            <a:xfrm>
              <a:off x="6345141" y="1855134"/>
              <a:ext cx="4517571"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spc="-150" dirty="0">
                  <a:solidFill>
                    <a:schemeClr val="bg1"/>
                  </a:solidFill>
                  <a:latin typeface="Arial" panose="020B0604020202020204" pitchFamily="34" charset="0"/>
                </a:rPr>
                <a:t>Bærekraftig energiproduksjon</a:t>
              </a:r>
            </a:p>
          </p:txBody>
        </p:sp>
        <p:sp>
          <p:nvSpPr>
            <p:cNvPr id="27" name="Rektangel 26">
              <a:extLst>
                <a:ext uri="{FF2B5EF4-FFF2-40B4-BE49-F238E27FC236}">
                  <a16:creationId xmlns:a16="http://schemas.microsoft.com/office/drawing/2014/main" id="{7B817187-C29E-A443-8F0B-9DB6A2C80E49}"/>
                </a:ext>
              </a:extLst>
            </p:cNvPr>
            <p:cNvSpPr/>
            <p:nvPr/>
          </p:nvSpPr>
          <p:spPr>
            <a:xfrm>
              <a:off x="6421667" y="13528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2</a:t>
              </a:r>
              <a:endParaRPr lang="en-US" dirty="0">
                <a:solidFill>
                  <a:schemeClr val="bg1"/>
                </a:solidFill>
              </a:endParaRPr>
            </a:p>
          </p:txBody>
        </p:sp>
      </p:grpSp>
    </p:spTree>
    <p:extLst>
      <p:ext uri="{BB962C8B-B14F-4D97-AF65-F5344CB8AC3E}">
        <p14:creationId xmlns:p14="http://schemas.microsoft.com/office/powerpoint/2010/main" val="1253977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ADAB7DB-C571-1A4A-8271-6B14E0210638}"/>
              </a:ext>
            </a:extLst>
          </p:cNvPr>
          <p:cNvSpPr/>
          <p:nvPr/>
        </p:nvSpPr>
        <p:spPr>
          <a:xfrm>
            <a:off x="1193943" y="1825501"/>
            <a:ext cx="3709751"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spc="-150" dirty="0">
                <a:solidFill>
                  <a:schemeClr val="bg1"/>
                </a:solidFill>
                <a:latin typeface="Arial" panose="020B0604020202020204" pitchFamily="34" charset="0"/>
              </a:rPr>
              <a:t>Trygge og gode samfunn</a:t>
            </a:r>
            <a:endParaRPr lang="nb-NO" sz="2800" spc="-150" dirty="0">
              <a:solidFill>
                <a:schemeClr val="bg1"/>
              </a:solidFill>
            </a:endParaRPr>
          </a:p>
        </p:txBody>
      </p:sp>
      <p:sp>
        <p:nvSpPr>
          <p:cNvPr id="12" name="Rektangel 11">
            <a:extLst>
              <a:ext uri="{FF2B5EF4-FFF2-40B4-BE49-F238E27FC236}">
                <a16:creationId xmlns:a16="http://schemas.microsoft.com/office/drawing/2014/main" id="{9FFDB66E-6F40-3E48-A5CE-8BA37E15D947}"/>
              </a:ext>
            </a:extLst>
          </p:cNvPr>
          <p:cNvSpPr/>
          <p:nvPr/>
        </p:nvSpPr>
        <p:spPr>
          <a:xfrm>
            <a:off x="1193943" y="13528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grpSp>
        <p:nvGrpSpPr>
          <p:cNvPr id="2" name="Gruppe 1">
            <a:extLst>
              <a:ext uri="{FF2B5EF4-FFF2-40B4-BE49-F238E27FC236}">
                <a16:creationId xmlns:a16="http://schemas.microsoft.com/office/drawing/2014/main" id="{F2668B6B-8929-644D-923F-1038FA821D5D}"/>
              </a:ext>
            </a:extLst>
          </p:cNvPr>
          <p:cNvGrpSpPr/>
          <p:nvPr/>
        </p:nvGrpSpPr>
        <p:grpSpPr>
          <a:xfrm>
            <a:off x="6345141" y="1352800"/>
            <a:ext cx="4303059" cy="1821926"/>
            <a:chOff x="6345141" y="1352800"/>
            <a:chExt cx="4303059" cy="1821926"/>
          </a:xfrm>
        </p:grpSpPr>
        <p:sp>
          <p:nvSpPr>
            <p:cNvPr id="13" name="Rektangel 12">
              <a:extLst>
                <a:ext uri="{FF2B5EF4-FFF2-40B4-BE49-F238E27FC236}">
                  <a16:creationId xmlns:a16="http://schemas.microsoft.com/office/drawing/2014/main" id="{C97C3C12-9CAA-2944-B800-E70950C2C287}"/>
                </a:ext>
              </a:extLst>
            </p:cNvPr>
            <p:cNvSpPr/>
            <p:nvPr/>
          </p:nvSpPr>
          <p:spPr>
            <a:xfrm>
              <a:off x="6345141" y="1863598"/>
              <a:ext cx="4303059"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spc="-150" dirty="0">
                  <a:solidFill>
                    <a:schemeClr val="bg1"/>
                  </a:solidFill>
                  <a:latin typeface="Arial" panose="020B0604020202020204" pitchFamily="34" charset="0"/>
                </a:rPr>
                <a:t>Fremtidens energi</a:t>
              </a:r>
            </a:p>
          </p:txBody>
        </p:sp>
        <p:sp>
          <p:nvSpPr>
            <p:cNvPr id="14" name="Rektangel 13">
              <a:extLst>
                <a:ext uri="{FF2B5EF4-FFF2-40B4-BE49-F238E27FC236}">
                  <a16:creationId xmlns:a16="http://schemas.microsoft.com/office/drawing/2014/main" id="{B1915E73-3F56-094C-A100-BAA952819D84}"/>
                </a:ext>
              </a:extLst>
            </p:cNvPr>
            <p:cNvSpPr/>
            <p:nvPr/>
          </p:nvSpPr>
          <p:spPr>
            <a:xfrm>
              <a:off x="6421667" y="13528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2</a:t>
              </a:r>
              <a:endParaRPr lang="en-US" dirty="0">
                <a:solidFill>
                  <a:schemeClr val="bg1"/>
                </a:solidFill>
              </a:endParaRPr>
            </a:p>
          </p:txBody>
        </p:sp>
      </p:grpSp>
      <p:sp>
        <p:nvSpPr>
          <p:cNvPr id="15" name="Rektangel 14">
            <a:extLst>
              <a:ext uri="{FF2B5EF4-FFF2-40B4-BE49-F238E27FC236}">
                <a16:creationId xmlns:a16="http://schemas.microsoft.com/office/drawing/2014/main" id="{FD984869-1019-3D4F-AC90-4B724BEFB116}"/>
              </a:ext>
            </a:extLst>
          </p:cNvPr>
          <p:cNvSpPr/>
          <p:nvPr/>
        </p:nvSpPr>
        <p:spPr>
          <a:xfrm>
            <a:off x="1176000" y="4513265"/>
            <a:ext cx="4470374" cy="11757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spc="-150" dirty="0">
                <a:solidFill>
                  <a:schemeClr val="bg1"/>
                </a:solidFill>
                <a:latin typeface="Arial" panose="020B0604020202020204" pitchFamily="34" charset="0"/>
              </a:rPr>
              <a:t>Klima- og miljørisiko </a:t>
            </a:r>
          </a:p>
        </p:txBody>
      </p:sp>
      <p:sp>
        <p:nvSpPr>
          <p:cNvPr id="16" name="Rektangel 15">
            <a:extLst>
              <a:ext uri="{FF2B5EF4-FFF2-40B4-BE49-F238E27FC236}">
                <a16:creationId xmlns:a16="http://schemas.microsoft.com/office/drawing/2014/main" id="{10E3E613-D6C4-814F-8221-B74910CA35BB}"/>
              </a:ext>
            </a:extLst>
          </p:cNvPr>
          <p:cNvSpPr/>
          <p:nvPr/>
        </p:nvSpPr>
        <p:spPr>
          <a:xfrm>
            <a:off x="1193943" y="3863635"/>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3</a:t>
            </a:r>
            <a:endParaRPr lang="en-US" dirty="0">
              <a:solidFill>
                <a:schemeClr val="bg1"/>
              </a:solidFill>
            </a:endParaRPr>
          </a:p>
        </p:txBody>
      </p:sp>
      <p:sp>
        <p:nvSpPr>
          <p:cNvPr id="17" name="Rektangel 16">
            <a:extLst>
              <a:ext uri="{FF2B5EF4-FFF2-40B4-BE49-F238E27FC236}">
                <a16:creationId xmlns:a16="http://schemas.microsoft.com/office/drawing/2014/main" id="{19BA3FF0-7F29-B04F-872B-DF762DED436A}"/>
              </a:ext>
            </a:extLst>
          </p:cNvPr>
          <p:cNvSpPr/>
          <p:nvPr/>
        </p:nvSpPr>
        <p:spPr>
          <a:xfrm>
            <a:off x="6421667" y="4358311"/>
            <a:ext cx="4226533"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spc="-150" dirty="0">
                <a:solidFill>
                  <a:schemeClr val="bg1"/>
                </a:solidFill>
                <a:latin typeface="Arial" panose="020B0604020202020204" pitchFamily="34" charset="0"/>
              </a:rPr>
              <a:t>Bærekraftig hav og kyst</a:t>
            </a:r>
          </a:p>
        </p:txBody>
      </p:sp>
      <p:sp>
        <p:nvSpPr>
          <p:cNvPr id="18" name="Rektangel 17">
            <a:extLst>
              <a:ext uri="{FF2B5EF4-FFF2-40B4-BE49-F238E27FC236}">
                <a16:creationId xmlns:a16="http://schemas.microsoft.com/office/drawing/2014/main" id="{E236D390-5332-CD48-86EC-70CDAF21613F}"/>
              </a:ext>
            </a:extLst>
          </p:cNvPr>
          <p:cNvSpPr/>
          <p:nvPr/>
        </p:nvSpPr>
        <p:spPr>
          <a:xfrm>
            <a:off x="6498194" y="3863594"/>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dirty="0">
                <a:solidFill>
                  <a:schemeClr val="bg1"/>
                </a:solidFill>
                <a:latin typeface="Arial" panose="020B0604020202020204" pitchFamily="34" charset="0"/>
                <a:cs typeface="Arial" panose="020B0604020202020204" pitchFamily="34" charset="0"/>
              </a:rPr>
              <a:t>4</a:t>
            </a:r>
            <a:endParaRPr lang="en-US" dirty="0">
              <a:solidFill>
                <a:schemeClr val="bg1"/>
              </a:solidFill>
            </a:endParaRPr>
          </a:p>
        </p:txBody>
      </p:sp>
      <p:pic>
        <p:nvPicPr>
          <p:cNvPr id="24" name="Grafikk 23">
            <a:extLst>
              <a:ext uri="{FF2B5EF4-FFF2-40B4-BE49-F238E27FC236}">
                <a16:creationId xmlns:a16="http://schemas.microsoft.com/office/drawing/2014/main" id="{282B568B-0E16-A846-AE3A-0C7E53FA9E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4374" y="1568567"/>
            <a:ext cx="2393445" cy="2369747"/>
          </a:xfrm>
          <a:prstGeom prst="rect">
            <a:avLst/>
          </a:prstGeom>
        </p:spPr>
      </p:pic>
      <p:sp>
        <p:nvSpPr>
          <p:cNvPr id="22" name="Tittel 1">
            <a:extLst>
              <a:ext uri="{FF2B5EF4-FFF2-40B4-BE49-F238E27FC236}">
                <a16:creationId xmlns:a16="http://schemas.microsoft.com/office/drawing/2014/main" id="{1AC0441C-2CF6-604A-958A-ABF0CEE92F7E}"/>
              </a:ext>
            </a:extLst>
          </p:cNvPr>
          <p:cNvSpPr txBox="1">
            <a:spLocks/>
          </p:cNvSpPr>
          <p:nvPr/>
        </p:nvSpPr>
        <p:spPr>
          <a:xfrm>
            <a:off x="2314544" y="-4539114"/>
            <a:ext cx="8247779"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spc="-150" dirty="0">
                <a:solidFill>
                  <a:srgbClr val="0E1940"/>
                </a:solidFill>
                <a:latin typeface="Arial" panose="020B0604020202020204" pitchFamily="34" charset="0"/>
                <a:ea typeface="+mn-ea"/>
              </a:rPr>
              <a:t>Innsatsområder</a:t>
            </a:r>
          </a:p>
        </p:txBody>
      </p:sp>
      <p:sp>
        <p:nvSpPr>
          <p:cNvPr id="23" name="TekstSylinder 22">
            <a:extLst>
              <a:ext uri="{FF2B5EF4-FFF2-40B4-BE49-F238E27FC236}">
                <a16:creationId xmlns:a16="http://schemas.microsoft.com/office/drawing/2014/main" id="{C2F6B0B7-E5E3-CA4D-818C-E4765CA944E3}"/>
              </a:ext>
            </a:extLst>
          </p:cNvPr>
          <p:cNvSpPr txBox="1"/>
          <p:nvPr/>
        </p:nvSpPr>
        <p:spPr>
          <a:xfrm>
            <a:off x="2304711" y="-3337665"/>
            <a:ext cx="803412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dirty="0">
                <a:solidFill>
                  <a:schemeClr val="bg1"/>
                </a:solidFill>
                <a:latin typeface="Arial" panose="020B0604020202020204" pitchFamily="34" charset="0"/>
                <a:ea typeface="+mn-lt"/>
                <a:cs typeface="Arial" panose="020B0604020202020204" pitchFamily="34" charset="0"/>
              </a:rPr>
              <a:t>Vårt mål er å bidra til å løse store samfunnsutfordringer som klimaendringer, energiomstilling, eldrebølge, sosial ulikhet og ungt </a:t>
            </a:r>
            <a:r>
              <a:rPr lang="nb-NO" sz="2400" dirty="0" err="1">
                <a:solidFill>
                  <a:schemeClr val="bg1"/>
                </a:solidFill>
                <a:latin typeface="Arial" panose="020B0604020202020204" pitchFamily="34" charset="0"/>
                <a:ea typeface="+mn-lt"/>
                <a:cs typeface="Arial" panose="020B0604020202020204" pitchFamily="34" charset="0"/>
              </a:rPr>
              <a:t>utenforskap</a:t>
            </a:r>
            <a:r>
              <a:rPr lang="nb-NO" sz="2400" dirty="0">
                <a:solidFill>
                  <a:schemeClr val="bg1"/>
                </a:solidFill>
                <a:latin typeface="Arial" panose="020B0604020202020204" pitchFamily="34" charset="0"/>
                <a:ea typeface="+mn-lt"/>
                <a:cs typeface="Arial" panose="020B0604020202020204" pitchFamily="34" charset="0"/>
              </a:rPr>
              <a:t>.</a:t>
            </a:r>
          </a:p>
          <a:p>
            <a:endParaRPr lang="nb-NO" sz="2400" dirty="0">
              <a:solidFill>
                <a:schemeClr val="bg1"/>
              </a:solidFill>
              <a:latin typeface="Arial" panose="020B0604020202020204" pitchFamily="34" charset="0"/>
              <a:ea typeface="+mn-lt"/>
              <a:cs typeface="Arial" panose="020B0604020202020204" pitchFamily="34" charset="0"/>
            </a:endParaRPr>
          </a:p>
          <a:p>
            <a:r>
              <a:rPr lang="nb-NO" sz="2400" dirty="0">
                <a:solidFill>
                  <a:schemeClr val="bg1"/>
                </a:solidFill>
                <a:latin typeface="Arial" panose="020B0604020202020204" pitchFamily="34" charset="0"/>
                <a:ea typeface="+mn-lt"/>
                <a:cs typeface="Arial" panose="020B0604020202020204" pitchFamily="34" charset="0"/>
              </a:rPr>
              <a:t>Derfor har vi samlet vår kompetanse på tvers av fag i fire forskjellige innsatsområder, slik at vi enklere kan legge tydelige strategier rundt de konkrete utfordringene. </a:t>
            </a:r>
            <a:endParaRPr lang="nb-NO" sz="2400" dirty="0">
              <a:solidFill>
                <a:schemeClr val="bg1"/>
              </a:solidFill>
              <a:latin typeface="Arial" panose="020B0604020202020204" pitchFamily="34" charset="0"/>
              <a:cs typeface="Arial" panose="020B0604020202020204" pitchFamily="34" charset="0"/>
            </a:endParaRPr>
          </a:p>
        </p:txBody>
      </p:sp>
      <p:sp>
        <p:nvSpPr>
          <p:cNvPr id="20" name="Tittel 1">
            <a:extLst>
              <a:ext uri="{FF2B5EF4-FFF2-40B4-BE49-F238E27FC236}">
                <a16:creationId xmlns:a16="http://schemas.microsoft.com/office/drawing/2014/main" id="{D4FF2512-DFFB-B04E-9F46-5F596DC92C5B}"/>
              </a:ext>
            </a:extLst>
          </p:cNvPr>
          <p:cNvSpPr txBox="1">
            <a:spLocks/>
          </p:cNvSpPr>
          <p:nvPr/>
        </p:nvSpPr>
        <p:spPr>
          <a:xfrm>
            <a:off x="4696312" y="10938447"/>
            <a:ext cx="352609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rundt sikkerhet</a:t>
            </a:r>
          </a:p>
          <a:p>
            <a:r>
              <a:rPr lang="nb-NO" sz="1800" dirty="0">
                <a:solidFill>
                  <a:schemeClr val="bg1"/>
                </a:solidFill>
                <a:latin typeface="Arial" panose="020B0604020202020204" pitchFamily="34" charset="0"/>
                <a:ea typeface="+mj-lt"/>
                <a:cs typeface="Arial" panose="020B0604020202020204" pitchFamily="34" charset="0"/>
              </a:rPr>
              <a:t>og sosial bærekraft i samfunnet.</a:t>
            </a:r>
            <a:endParaRPr lang="nb-NO"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995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7089885" y="5087384"/>
            <a:ext cx="352609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rundt sikkerhet</a:t>
            </a:r>
          </a:p>
          <a:p>
            <a:r>
              <a:rPr lang="nb-NO" sz="1800" dirty="0">
                <a:solidFill>
                  <a:schemeClr val="bg1"/>
                </a:solidFill>
                <a:latin typeface="Arial" panose="020B0604020202020204" pitchFamily="34" charset="0"/>
                <a:ea typeface="+mj-lt"/>
                <a:cs typeface="Arial" panose="020B0604020202020204" pitchFamily="34" charset="0"/>
              </a:rPr>
              <a:t>og sosial bærekraft i samfunnet.</a:t>
            </a:r>
            <a:endParaRPr lang="nb-NO" dirty="0">
              <a:solidFill>
                <a:schemeClr val="bg1"/>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2F6C0F16-6BD2-0F47-BB42-106AF5989F0A}"/>
              </a:ext>
            </a:extLst>
          </p:cNvPr>
          <p:cNvSpPr/>
          <p:nvPr/>
        </p:nvSpPr>
        <p:spPr>
          <a:xfrm>
            <a:off x="1322622" y="12502874"/>
            <a:ext cx="6718720"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Bærekraftig energiproduksjon</a:t>
            </a:r>
          </a:p>
        </p:txBody>
      </p:sp>
      <p:sp>
        <p:nvSpPr>
          <p:cNvPr id="15" name="Tittel 1">
            <a:extLst>
              <a:ext uri="{FF2B5EF4-FFF2-40B4-BE49-F238E27FC236}">
                <a16:creationId xmlns:a16="http://schemas.microsoft.com/office/drawing/2014/main" id="{8A223FDB-84D4-564B-8BC1-60267A85BE6F}"/>
              </a:ext>
            </a:extLst>
          </p:cNvPr>
          <p:cNvSpPr txBox="1">
            <a:spLocks/>
          </p:cNvSpPr>
          <p:nvPr/>
        </p:nvSpPr>
        <p:spPr>
          <a:xfrm>
            <a:off x="8332691" y="13502246"/>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rundt</a:t>
            </a:r>
          </a:p>
          <a:p>
            <a:r>
              <a:rPr lang="nb-NO" sz="1800" dirty="0">
                <a:solidFill>
                  <a:schemeClr val="bg1"/>
                </a:solidFill>
                <a:latin typeface="Arial" panose="020B0604020202020204" pitchFamily="34" charset="0"/>
                <a:ea typeface="+mj-lt"/>
                <a:cs typeface="Arial" panose="020B0604020202020204" pitchFamily="34" charset="0"/>
              </a:rPr>
              <a:t>fremtidens energiformer.</a:t>
            </a:r>
          </a:p>
        </p:txBody>
      </p:sp>
      <p:sp>
        <p:nvSpPr>
          <p:cNvPr id="16" name="Rektangel 15">
            <a:extLst>
              <a:ext uri="{FF2B5EF4-FFF2-40B4-BE49-F238E27FC236}">
                <a16:creationId xmlns:a16="http://schemas.microsoft.com/office/drawing/2014/main" id="{8A420902-9BD0-D14F-BBC4-BD8D559E1D23}"/>
              </a:ext>
            </a:extLst>
          </p:cNvPr>
          <p:cNvSpPr/>
          <p:nvPr/>
        </p:nvSpPr>
        <p:spPr>
          <a:xfrm>
            <a:off x="1399148" y="11825856"/>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2</a:t>
            </a:r>
            <a:endParaRPr lang="en-US" sz="3200" dirty="0">
              <a:solidFill>
                <a:schemeClr val="bg1"/>
              </a:solidFill>
            </a:endParaRPr>
          </a:p>
        </p:txBody>
      </p:sp>
      <p:sp>
        <p:nvSpPr>
          <p:cNvPr id="17" name="Rektangel 16">
            <a:extLst>
              <a:ext uri="{FF2B5EF4-FFF2-40B4-BE49-F238E27FC236}">
                <a16:creationId xmlns:a16="http://schemas.microsoft.com/office/drawing/2014/main" id="{FD0E440E-7C47-A642-97EA-196F282DF28B}"/>
              </a:ext>
            </a:extLst>
          </p:cNvPr>
          <p:cNvSpPr/>
          <p:nvPr/>
        </p:nvSpPr>
        <p:spPr>
          <a:xfrm>
            <a:off x="1193943" y="3954481"/>
            <a:ext cx="5430975" cy="19205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6600" spc="-150" dirty="0">
                <a:solidFill>
                  <a:schemeClr val="bg1"/>
                </a:solidFill>
                <a:latin typeface="Arial" panose="020B0604020202020204" pitchFamily="34" charset="0"/>
              </a:rPr>
              <a:t>Trygge og gode samfunn</a:t>
            </a:r>
            <a:endParaRPr lang="nb-NO" sz="4400" spc="-150" dirty="0">
              <a:solidFill>
                <a:schemeClr val="bg1"/>
              </a:solidFill>
            </a:endParaRPr>
          </a:p>
        </p:txBody>
      </p:sp>
      <p:sp>
        <p:nvSpPr>
          <p:cNvPr id="18" name="Rektangel 17">
            <a:extLst>
              <a:ext uri="{FF2B5EF4-FFF2-40B4-BE49-F238E27FC236}">
                <a16:creationId xmlns:a16="http://schemas.microsoft.com/office/drawing/2014/main" id="{E9ED7FCB-BB13-B14C-9882-BE9DB770E320}"/>
              </a:ext>
            </a:extLst>
          </p:cNvPr>
          <p:cNvSpPr/>
          <p:nvPr/>
        </p:nvSpPr>
        <p:spPr>
          <a:xfrm>
            <a:off x="1246748" y="337171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1</a:t>
            </a:r>
            <a:endParaRPr lang="en-US" sz="3200" dirty="0">
              <a:solidFill>
                <a:schemeClr val="bg1"/>
              </a:solidFill>
            </a:endParaRPr>
          </a:p>
        </p:txBody>
      </p:sp>
    </p:spTree>
    <p:extLst>
      <p:ext uri="{BB962C8B-B14F-4D97-AF65-F5344CB8AC3E}">
        <p14:creationId xmlns:p14="http://schemas.microsoft.com/office/powerpoint/2010/main" val="2327624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A2A8469B-78AA-4E44-A5C6-3847214E8F8A}"/>
              </a:ext>
            </a:extLst>
          </p:cNvPr>
          <p:cNvSpPr/>
          <p:nvPr/>
        </p:nvSpPr>
        <p:spPr>
          <a:xfrm>
            <a:off x="1170222" y="4063138"/>
            <a:ext cx="6718720" cy="17173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Fremtidens </a:t>
            </a:r>
          </a:p>
          <a:p>
            <a:pPr>
              <a:lnSpc>
                <a:spcPct val="80000"/>
              </a:lnSpc>
            </a:pPr>
            <a:r>
              <a:rPr lang="nb-NO" sz="6600" spc="-150" dirty="0">
                <a:solidFill>
                  <a:schemeClr val="bg1"/>
                </a:solidFill>
                <a:latin typeface="Arial" panose="020B0604020202020204" pitchFamily="34" charset="0"/>
              </a:rPr>
              <a:t>energi</a:t>
            </a: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6091510" y="5028154"/>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rundt</a:t>
            </a:r>
          </a:p>
          <a:p>
            <a:r>
              <a:rPr lang="nb-NO" sz="1800" dirty="0">
                <a:solidFill>
                  <a:schemeClr val="bg1"/>
                </a:solidFill>
                <a:latin typeface="Arial" panose="020B0604020202020204" pitchFamily="34" charset="0"/>
                <a:ea typeface="+mj-lt"/>
                <a:cs typeface="Arial" panose="020B0604020202020204" pitchFamily="34" charset="0"/>
              </a:rPr>
              <a:t>bærekraftige energiløsninger.</a:t>
            </a:r>
          </a:p>
        </p:txBody>
      </p:sp>
      <p:sp>
        <p:nvSpPr>
          <p:cNvPr id="10" name="Rektangel 9">
            <a:extLst>
              <a:ext uri="{FF2B5EF4-FFF2-40B4-BE49-F238E27FC236}">
                <a16:creationId xmlns:a16="http://schemas.microsoft.com/office/drawing/2014/main" id="{474A6D46-9718-074A-A929-87D4C72ACAF0}"/>
              </a:ext>
            </a:extLst>
          </p:cNvPr>
          <p:cNvSpPr/>
          <p:nvPr/>
        </p:nvSpPr>
        <p:spPr>
          <a:xfrm>
            <a:off x="1246748" y="336072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2</a:t>
            </a:r>
            <a:endParaRPr lang="en-US" sz="3200" dirty="0">
              <a:solidFill>
                <a:schemeClr val="bg1"/>
              </a:solidFill>
            </a:endParaRPr>
          </a:p>
        </p:txBody>
      </p:sp>
      <p:sp>
        <p:nvSpPr>
          <p:cNvPr id="12" name="Tittel 1">
            <a:extLst>
              <a:ext uri="{FF2B5EF4-FFF2-40B4-BE49-F238E27FC236}">
                <a16:creationId xmlns:a16="http://schemas.microsoft.com/office/drawing/2014/main" id="{CAA332BD-FC22-2646-9459-5F1BAD41F4D8}"/>
              </a:ext>
            </a:extLst>
          </p:cNvPr>
          <p:cNvSpPr txBox="1">
            <a:spLocks/>
          </p:cNvSpPr>
          <p:nvPr/>
        </p:nvSpPr>
        <p:spPr>
          <a:xfrm>
            <a:off x="4848712" y="-2731469"/>
            <a:ext cx="352609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rundt sikkerhet</a:t>
            </a:r>
          </a:p>
          <a:p>
            <a:r>
              <a:rPr lang="nb-NO" sz="1800" dirty="0">
                <a:solidFill>
                  <a:schemeClr val="bg1"/>
                </a:solidFill>
                <a:latin typeface="Arial" panose="020B0604020202020204" pitchFamily="34" charset="0"/>
                <a:ea typeface="+mj-lt"/>
                <a:cs typeface="Arial" panose="020B0604020202020204" pitchFamily="34" charset="0"/>
              </a:rPr>
              <a:t>og sosial bærekraft i samfunnet.</a:t>
            </a:r>
            <a:endParaRPr lang="nb-NO" dirty="0">
              <a:solidFill>
                <a:schemeClr val="bg1"/>
              </a:solidFill>
              <a:latin typeface="Arial" panose="020B0604020202020204" pitchFamily="34" charset="0"/>
              <a:cs typeface="Arial" panose="020B0604020202020204" pitchFamily="34" charset="0"/>
            </a:endParaRPr>
          </a:p>
        </p:txBody>
      </p:sp>
      <p:sp>
        <p:nvSpPr>
          <p:cNvPr id="15" name="Rektangel 14">
            <a:extLst>
              <a:ext uri="{FF2B5EF4-FFF2-40B4-BE49-F238E27FC236}">
                <a16:creationId xmlns:a16="http://schemas.microsoft.com/office/drawing/2014/main" id="{9B813A70-C944-814D-91C0-64C8CCE07E3A}"/>
              </a:ext>
            </a:extLst>
          </p:cNvPr>
          <p:cNvSpPr/>
          <p:nvPr/>
        </p:nvSpPr>
        <p:spPr>
          <a:xfrm>
            <a:off x="1170221" y="10790357"/>
            <a:ext cx="8239997" cy="9048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Klimautfordringer </a:t>
            </a:r>
          </a:p>
        </p:txBody>
      </p:sp>
      <p:sp>
        <p:nvSpPr>
          <p:cNvPr id="16" name="Tittel 1">
            <a:extLst>
              <a:ext uri="{FF2B5EF4-FFF2-40B4-BE49-F238E27FC236}">
                <a16:creationId xmlns:a16="http://schemas.microsoft.com/office/drawing/2014/main" id="{689B2133-BBE7-DA44-99B5-E3CB0947B124}"/>
              </a:ext>
            </a:extLst>
          </p:cNvPr>
          <p:cNvSpPr txBox="1">
            <a:spLocks/>
          </p:cNvSpPr>
          <p:nvPr/>
        </p:nvSpPr>
        <p:spPr>
          <a:xfrm>
            <a:off x="8168717" y="12643215"/>
            <a:ext cx="3192629"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og modellering rundt klimaendringer og klimarisiko.</a:t>
            </a:r>
          </a:p>
        </p:txBody>
      </p:sp>
      <p:sp>
        <p:nvSpPr>
          <p:cNvPr id="17" name="Rektangel 16">
            <a:extLst>
              <a:ext uri="{FF2B5EF4-FFF2-40B4-BE49-F238E27FC236}">
                <a16:creationId xmlns:a16="http://schemas.microsoft.com/office/drawing/2014/main" id="{F8BFA1D8-30A4-3D43-9211-9757FC74E0C0}"/>
              </a:ext>
            </a:extLst>
          </p:cNvPr>
          <p:cNvSpPr/>
          <p:nvPr/>
        </p:nvSpPr>
        <p:spPr>
          <a:xfrm>
            <a:off x="1246748" y="8499001"/>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3</a:t>
            </a:r>
            <a:endParaRPr lang="en-US" sz="3200" dirty="0">
              <a:solidFill>
                <a:schemeClr val="bg1"/>
              </a:solidFill>
            </a:endParaRPr>
          </a:p>
        </p:txBody>
      </p:sp>
      <p:sp>
        <p:nvSpPr>
          <p:cNvPr id="18" name="Rektangel 17">
            <a:extLst>
              <a:ext uri="{FF2B5EF4-FFF2-40B4-BE49-F238E27FC236}">
                <a16:creationId xmlns:a16="http://schemas.microsoft.com/office/drawing/2014/main" id="{0885F144-3C38-D94B-AA0F-91F3640BA0E8}"/>
              </a:ext>
            </a:extLst>
          </p:cNvPr>
          <p:cNvSpPr/>
          <p:nvPr/>
        </p:nvSpPr>
        <p:spPr>
          <a:xfrm>
            <a:off x="1193943" y="-5202128"/>
            <a:ext cx="4268073" cy="19384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6600" spc="-150" dirty="0">
                <a:solidFill>
                  <a:schemeClr val="bg1"/>
                </a:solidFill>
                <a:latin typeface="Arial" panose="020B0604020202020204" pitchFamily="34" charset="0"/>
              </a:rPr>
              <a:t>Trygge samfunn</a:t>
            </a:r>
            <a:endParaRPr lang="nb-NO" sz="4400" spc="-150" dirty="0">
              <a:solidFill>
                <a:schemeClr val="bg1"/>
              </a:solidFill>
            </a:endParaRPr>
          </a:p>
        </p:txBody>
      </p:sp>
      <p:sp>
        <p:nvSpPr>
          <p:cNvPr id="19" name="Rektangel 18">
            <a:extLst>
              <a:ext uri="{FF2B5EF4-FFF2-40B4-BE49-F238E27FC236}">
                <a16:creationId xmlns:a16="http://schemas.microsoft.com/office/drawing/2014/main" id="{D206D6CC-1F03-D64B-B655-9F5EE226B366}"/>
              </a:ext>
            </a:extLst>
          </p:cNvPr>
          <p:cNvSpPr/>
          <p:nvPr/>
        </p:nvSpPr>
        <p:spPr>
          <a:xfrm>
            <a:off x="1246748" y="-7447998"/>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1</a:t>
            </a:r>
            <a:endParaRPr lang="en-US" sz="3200" dirty="0">
              <a:solidFill>
                <a:schemeClr val="bg1"/>
              </a:solidFill>
            </a:endParaRPr>
          </a:p>
        </p:txBody>
      </p:sp>
    </p:spTree>
    <p:extLst>
      <p:ext uri="{BB962C8B-B14F-4D97-AF65-F5344CB8AC3E}">
        <p14:creationId xmlns:p14="http://schemas.microsoft.com/office/powerpoint/2010/main" val="311732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152891"/>
            <a:ext cx="12192000" cy="4705109"/>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A2A8469B-78AA-4E44-A5C6-3847214E8F8A}"/>
              </a:ext>
            </a:extLst>
          </p:cNvPr>
          <p:cNvSpPr/>
          <p:nvPr/>
        </p:nvSpPr>
        <p:spPr>
          <a:xfrm>
            <a:off x="1170221" y="4322148"/>
            <a:ext cx="8239997" cy="17173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Klima- </a:t>
            </a:r>
          </a:p>
          <a:p>
            <a:pPr>
              <a:lnSpc>
                <a:spcPct val="80000"/>
              </a:lnSpc>
            </a:pPr>
            <a:r>
              <a:rPr lang="nb-NO" sz="6600" spc="-150" dirty="0">
                <a:solidFill>
                  <a:schemeClr val="bg1"/>
                </a:solidFill>
                <a:latin typeface="Arial" panose="020B0604020202020204" pitchFamily="34" charset="0"/>
              </a:rPr>
              <a:t>og miljørisiko </a:t>
            </a: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6357850" y="5306036"/>
            <a:ext cx="3888812"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og modellering rundt klimaendringer og klimarisiko.</a:t>
            </a:r>
          </a:p>
        </p:txBody>
      </p:sp>
      <p:sp>
        <p:nvSpPr>
          <p:cNvPr id="10" name="Rektangel 9">
            <a:extLst>
              <a:ext uri="{FF2B5EF4-FFF2-40B4-BE49-F238E27FC236}">
                <a16:creationId xmlns:a16="http://schemas.microsoft.com/office/drawing/2014/main" id="{474A6D46-9718-074A-A929-87D4C72ACAF0}"/>
              </a:ext>
            </a:extLst>
          </p:cNvPr>
          <p:cNvSpPr/>
          <p:nvPr/>
        </p:nvSpPr>
        <p:spPr>
          <a:xfrm>
            <a:off x="1246748" y="3695720"/>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3</a:t>
            </a:r>
            <a:endParaRPr lang="en-US" sz="3200" dirty="0">
              <a:solidFill>
                <a:schemeClr val="bg1"/>
              </a:solidFill>
            </a:endParaRPr>
          </a:p>
        </p:txBody>
      </p:sp>
      <p:sp>
        <p:nvSpPr>
          <p:cNvPr id="12" name="Rektangel 11">
            <a:extLst>
              <a:ext uri="{FF2B5EF4-FFF2-40B4-BE49-F238E27FC236}">
                <a16:creationId xmlns:a16="http://schemas.microsoft.com/office/drawing/2014/main" id="{CC22EC33-2479-F745-9988-FC2C8188C27C}"/>
              </a:ext>
            </a:extLst>
          </p:cNvPr>
          <p:cNvSpPr/>
          <p:nvPr/>
        </p:nvSpPr>
        <p:spPr>
          <a:xfrm>
            <a:off x="1170222" y="-4576915"/>
            <a:ext cx="6718720"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Bærekraftig energiproduksjon</a:t>
            </a:r>
          </a:p>
        </p:txBody>
      </p:sp>
      <p:sp>
        <p:nvSpPr>
          <p:cNvPr id="13" name="Tittel 1">
            <a:extLst>
              <a:ext uri="{FF2B5EF4-FFF2-40B4-BE49-F238E27FC236}">
                <a16:creationId xmlns:a16="http://schemas.microsoft.com/office/drawing/2014/main" id="{FBC2F0BD-6342-AB4A-878A-7FDA139BE829}"/>
              </a:ext>
            </a:extLst>
          </p:cNvPr>
          <p:cNvSpPr txBox="1">
            <a:spLocks/>
          </p:cNvSpPr>
          <p:nvPr/>
        </p:nvSpPr>
        <p:spPr>
          <a:xfrm>
            <a:off x="8180291" y="-2808739"/>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rundt</a:t>
            </a:r>
          </a:p>
          <a:p>
            <a:r>
              <a:rPr lang="nb-NO" sz="1800" dirty="0">
                <a:solidFill>
                  <a:schemeClr val="bg1"/>
                </a:solidFill>
                <a:latin typeface="Arial" panose="020B0604020202020204" pitchFamily="34" charset="0"/>
                <a:ea typeface="+mj-lt"/>
                <a:cs typeface="Arial" panose="020B0604020202020204" pitchFamily="34" charset="0"/>
              </a:rPr>
              <a:t>fremtidens energiformer.</a:t>
            </a:r>
          </a:p>
        </p:txBody>
      </p:sp>
      <p:sp>
        <p:nvSpPr>
          <p:cNvPr id="14" name="Rektangel 13">
            <a:extLst>
              <a:ext uri="{FF2B5EF4-FFF2-40B4-BE49-F238E27FC236}">
                <a16:creationId xmlns:a16="http://schemas.microsoft.com/office/drawing/2014/main" id="{3B9731CD-4772-1E4C-B27E-7DB91447802B}"/>
              </a:ext>
            </a:extLst>
          </p:cNvPr>
          <p:cNvSpPr/>
          <p:nvPr/>
        </p:nvSpPr>
        <p:spPr>
          <a:xfrm>
            <a:off x="1246748" y="-6729143"/>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2</a:t>
            </a:r>
            <a:endParaRPr lang="en-US" sz="3200" dirty="0">
              <a:solidFill>
                <a:schemeClr val="bg1"/>
              </a:solidFill>
            </a:endParaRPr>
          </a:p>
        </p:txBody>
      </p:sp>
      <p:sp>
        <p:nvSpPr>
          <p:cNvPr id="15" name="Rektangel 14">
            <a:extLst>
              <a:ext uri="{FF2B5EF4-FFF2-40B4-BE49-F238E27FC236}">
                <a16:creationId xmlns:a16="http://schemas.microsoft.com/office/drawing/2014/main" id="{F74FA7AE-E3FF-D946-94AB-209E518FA71A}"/>
              </a:ext>
            </a:extLst>
          </p:cNvPr>
          <p:cNvSpPr/>
          <p:nvPr/>
        </p:nvSpPr>
        <p:spPr>
          <a:xfrm>
            <a:off x="1170221" y="10337686"/>
            <a:ext cx="4753763"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spc="-150" dirty="0">
                <a:solidFill>
                  <a:schemeClr val="bg1"/>
                </a:solidFill>
                <a:latin typeface="Arial" panose="020B0604020202020204" pitchFamily="34" charset="0"/>
              </a:rPr>
              <a:t>Bærekraftig hav og kyst</a:t>
            </a:r>
          </a:p>
        </p:txBody>
      </p:sp>
      <p:sp>
        <p:nvSpPr>
          <p:cNvPr id="16" name="Tittel 1">
            <a:extLst>
              <a:ext uri="{FF2B5EF4-FFF2-40B4-BE49-F238E27FC236}">
                <a16:creationId xmlns:a16="http://schemas.microsoft.com/office/drawing/2014/main" id="{BB19CA65-A466-F541-A050-BE59CA0D78F5}"/>
              </a:ext>
            </a:extLst>
          </p:cNvPr>
          <p:cNvSpPr txBox="1">
            <a:spLocks/>
          </p:cNvSpPr>
          <p:nvPr/>
        </p:nvSpPr>
        <p:spPr>
          <a:xfrm>
            <a:off x="5923984" y="12902313"/>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Arial" panose="020B0604020202020204" pitchFamily="34" charset="0"/>
                <a:ea typeface="+mj-lt"/>
                <a:cs typeface="Arial" panose="020B0604020202020204" pitchFamily="34" charset="0"/>
              </a:rPr>
              <a:t>Forskning på ressursene</a:t>
            </a:r>
          </a:p>
          <a:p>
            <a:r>
              <a:rPr lang="nb-NO" sz="1800" dirty="0">
                <a:solidFill>
                  <a:schemeClr val="bg1"/>
                </a:solidFill>
                <a:latin typeface="Arial" panose="020B0604020202020204" pitchFamily="34" charset="0"/>
                <a:ea typeface="+mj-lt"/>
                <a:cs typeface="Arial" panose="020B0604020202020204" pitchFamily="34" charset="0"/>
              </a:rPr>
              <a:t>i fjord og hav.</a:t>
            </a:r>
          </a:p>
        </p:txBody>
      </p:sp>
      <p:sp>
        <p:nvSpPr>
          <p:cNvPr id="17" name="Rektangel 16">
            <a:extLst>
              <a:ext uri="{FF2B5EF4-FFF2-40B4-BE49-F238E27FC236}">
                <a16:creationId xmlns:a16="http://schemas.microsoft.com/office/drawing/2014/main" id="{F73266C8-4CFC-DC48-852F-D49EA9FECBD9}"/>
              </a:ext>
            </a:extLst>
          </p:cNvPr>
          <p:cNvSpPr/>
          <p:nvPr/>
        </p:nvSpPr>
        <p:spPr>
          <a:xfrm>
            <a:off x="1246748" y="820879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dirty="0">
                <a:solidFill>
                  <a:schemeClr val="bg1"/>
                </a:solidFill>
                <a:latin typeface="Arial" panose="020B0604020202020204" pitchFamily="34" charset="0"/>
                <a:cs typeface="Arial" panose="020B0604020202020204" pitchFamily="34" charset="0"/>
              </a:rPr>
              <a:t>4</a:t>
            </a:r>
            <a:endParaRPr lang="en-US" sz="3200" dirty="0">
              <a:solidFill>
                <a:schemeClr val="bg1"/>
              </a:solidFill>
            </a:endParaRPr>
          </a:p>
        </p:txBody>
      </p:sp>
    </p:spTree>
    <p:extLst>
      <p:ext uri="{BB962C8B-B14F-4D97-AF65-F5344CB8AC3E}">
        <p14:creationId xmlns:p14="http://schemas.microsoft.com/office/powerpoint/2010/main" val="1149398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ff8ef7e-b040-495b-99b9-10de3ff57eb9">
      <UserInfo>
        <DisplayName>Monika Sandnesmo</DisplayName>
        <AccountId>80</AccountId>
        <AccountType/>
      </UserInfo>
      <UserInfo>
        <DisplayName>Gunn Janne Myrseth</DisplayName>
        <AccountId>20</AccountId>
        <AccountType/>
      </UserInfo>
    </SharedWithUsers>
    <lcf76f155ced4ddcb4097134ff3c332f xmlns="21a01e88-3c40-45db-9c86-1872c653f36f">
      <Terms xmlns="http://schemas.microsoft.com/office/infopath/2007/PartnerControls"/>
    </lcf76f155ced4ddcb4097134ff3c332f>
    <TaxCatchAll xmlns="0d68b1e1-45ba-4240-8eca-da99a135610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D5A8A7C47E4D4BBE419717FDA9E868" ma:contentTypeVersion="16" ma:contentTypeDescription="Create a new document." ma:contentTypeScope="" ma:versionID="95118d5488eef6dddb7c169fd456dbfe">
  <xsd:schema xmlns:xsd="http://www.w3.org/2001/XMLSchema" xmlns:xs="http://www.w3.org/2001/XMLSchema" xmlns:p="http://schemas.microsoft.com/office/2006/metadata/properties" xmlns:ns2="21a01e88-3c40-45db-9c86-1872c653f36f" xmlns:ns3="fff8ef7e-b040-495b-99b9-10de3ff57eb9" xmlns:ns4="0d68b1e1-45ba-4240-8eca-da99a1356104" targetNamespace="http://schemas.microsoft.com/office/2006/metadata/properties" ma:root="true" ma:fieldsID="2fb8504dbbf2cfdc9b6f83e9ef661f5f" ns2:_="" ns3:_="" ns4:_="">
    <xsd:import namespace="21a01e88-3c40-45db-9c86-1872c653f36f"/>
    <xsd:import namespace="fff8ef7e-b040-495b-99b9-10de3ff57eb9"/>
    <xsd:import namespace="0d68b1e1-45ba-4240-8eca-da99a13561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01e88-3c40-45db-9c86-1872c653f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f8ec43-5215-498a-a147-96446220f2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ff8ef7e-b040-495b-99b9-10de3ff57eb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68b1e1-45ba-4240-8eca-da99a13561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6b388d3-039c-4d57-a978-277332214b63}" ma:internalName="TaxCatchAll" ma:showField="CatchAllData" ma:web="fff8ef7e-b040-495b-99b9-10de3ff57e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780CC9-95E7-4791-B7C8-F2161C0613DA}">
  <ds:schemaRefs>
    <ds:schemaRef ds:uri="c1b5617e-259b-4d6f-a1f8-edb8e659e4a9"/>
    <ds:schemaRef ds:uri="e4d170f7-5226-4dfd-a00d-92920f45f806"/>
    <ds:schemaRef ds:uri="fff8ef7e-b040-495b-99b9-10de3ff57e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21a01e88-3c40-45db-9c86-1872c653f36f"/>
    <ds:schemaRef ds:uri="0d68b1e1-45ba-4240-8eca-da99a1356104"/>
  </ds:schemaRefs>
</ds:datastoreItem>
</file>

<file path=customXml/itemProps2.xml><?xml version="1.0" encoding="utf-8"?>
<ds:datastoreItem xmlns:ds="http://schemas.openxmlformats.org/officeDocument/2006/customXml" ds:itemID="{92F26233-E9A9-43B6-9FA8-D16C64236E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a01e88-3c40-45db-9c86-1872c653f36f"/>
    <ds:schemaRef ds:uri="fff8ef7e-b040-495b-99b9-10de3ff57eb9"/>
    <ds:schemaRef ds:uri="0d68b1e1-45ba-4240-8eca-da99a13561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1071CC-59D4-4803-B649-6A4957F787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218</TotalTime>
  <Words>2027</Words>
  <Application>Microsoft Office PowerPoint</Application>
  <PresentationFormat>Widescreen</PresentationFormat>
  <Paragraphs>181</Paragraphs>
  <Slides>14</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Circular Std Bold</vt:lpstr>
      <vt:lpstr>Calibri Light</vt:lpstr>
      <vt:lpstr>Calibri</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NORCE</dc:title>
  <dc:creator>Carla Espinoza-Saenz</dc:creator>
  <cp:lastModifiedBy>Rune Rolvsjord</cp:lastModifiedBy>
  <cp:revision>10</cp:revision>
  <dcterms:created xsi:type="dcterms:W3CDTF">2021-08-27T18:56:49Z</dcterms:created>
  <dcterms:modified xsi:type="dcterms:W3CDTF">2022-10-31T08:14:35Z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0x01010024D5A8A7C47E4D4BBE419717FDA9E868</vt:lpwstr>
  </property>
  <property fmtid="{D5CDD505-2E9C-101B-9397-08002B2CF9AE}" pid="3" name="MediaServiceImageTags">
    <vt:lpwstr/>
  </property>
</Properties>
</file>