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68" r:id="rId5"/>
    <p:sldId id="261" r:id="rId6"/>
    <p:sldId id="295" r:id="rId7"/>
    <p:sldId id="302" r:id="rId8"/>
    <p:sldId id="304" r:id="rId9"/>
    <p:sldId id="305" r:id="rId10"/>
    <p:sldId id="279" r:id="rId11"/>
    <p:sldId id="281" r:id="rId12"/>
    <p:sldId id="282" r:id="rId13"/>
    <p:sldId id="283" r:id="rId14"/>
    <p:sldId id="299" r:id="rId15"/>
    <p:sldId id="285" r:id="rId16"/>
    <p:sldId id="298" r:id="rId17"/>
    <p:sldId id="287" r:id="rId18"/>
    <p:sldId id="297" r:id="rId19"/>
    <p:sldId id="288" r:id="rId20"/>
    <p:sldId id="280" r:id="rId21"/>
    <p:sldId id="301" r:id="rId22"/>
    <p:sldId id="303" r:id="rId23"/>
    <p:sldId id="292" r:id="rId24"/>
    <p:sldId id="27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ircular Std Bold" panose="020B0804020101010102" pitchFamily="34" charset="0"/>
      <p:bold r:id="rId33"/>
    </p:embeddedFont>
    <p:embeddedFont>
      <p:font typeface="Segoe UI" panose="020B0502040204020203" pitchFamily="34" charset="0"/>
      <p:regular r:id="rId34"/>
      <p:bold r:id="rId35"/>
      <p:italic r:id="rId36"/>
      <p:boldItalic r:id="rId3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A9AB62-F6B4-2141-B31C-6DD53F7DF077}" name="Monika Sandnesmo" initials="MS" userId="S::mosa@norceresearch.no::e2e290f0-f0a4-46b4-b98f-1be6bb17206a" providerId="AD"/>
  <p188:author id="{D7DC7170-B6C7-774E-8F2C-EA857EEF770D}" name="Rune Rolvsjord" initials="RR" userId="S::ruro@norceresearch.no::ee0b5e04-5ba6-4863-8045-65cd405098d1" providerId="AD"/>
  <p188:author id="{C7B7217C-F941-9EE3-DE92-A0FC0CECA406}" name="Carla Espinoza-Saenz" initials="CES" userId="S::carla@metrobranding.no::72d30dd6-2bb0-4ed7-8fb7-c958c22693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a Espinoza-Saenz" initials="CES" lastIdx="2" clrIdx="0">
    <p:extLst>
      <p:ext uri="{19B8F6BF-5375-455C-9EA6-DF929625EA0E}">
        <p15:presenceInfo xmlns:p15="http://schemas.microsoft.com/office/powerpoint/2012/main" userId="S::carla@metrobranding.no::72d30dd6-2bb0-4ed7-8fb7-c958c22693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1940"/>
    <a:srgbClr val="007075"/>
    <a:srgbClr val="030354"/>
    <a:srgbClr val="80B7BA"/>
    <a:srgbClr val="409497"/>
    <a:srgbClr val="303030"/>
    <a:srgbClr val="C77D00"/>
    <a:srgbClr val="820057"/>
    <a:srgbClr val="3408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13214-339E-470B-AAB9-4F87154236F3}" v="2" dt="2022-10-31T12:54:16.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94"/>
    <p:restoredTop sz="96327"/>
  </p:normalViewPr>
  <p:slideViewPr>
    <p:cSldViewPr snapToGrid="0">
      <p:cViewPr varScale="1">
        <p:scale>
          <a:sx n="110" d="100"/>
          <a:sy n="110" d="100"/>
        </p:scale>
        <p:origin x="144" y="-42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8" d="100"/>
          <a:sy n="118" d="100"/>
        </p:scale>
        <p:origin x="516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e Rolvsjord" userId="ee0b5e04-5ba6-4863-8045-65cd405098d1" providerId="ADAL" clId="{B4F13214-339E-470B-AAB9-4F87154236F3}"/>
    <pc:docChg chg="undo custSel modSld">
      <pc:chgData name="Rune Rolvsjord" userId="ee0b5e04-5ba6-4863-8045-65cd405098d1" providerId="ADAL" clId="{B4F13214-339E-470B-AAB9-4F87154236F3}" dt="2022-10-31T12:54:16.663" v="1594" actId="14826"/>
      <pc:docMkLst>
        <pc:docMk/>
      </pc:docMkLst>
      <pc:sldChg chg="modSp mod">
        <pc:chgData name="Rune Rolvsjord" userId="ee0b5e04-5ba6-4863-8045-65cd405098d1" providerId="ADAL" clId="{B4F13214-339E-470B-AAB9-4F87154236F3}" dt="2022-10-31T08:03:31.506" v="1242" actId="1036"/>
        <pc:sldMkLst>
          <pc:docMk/>
          <pc:sldMk cId="3449995904" sldId="281"/>
        </pc:sldMkLst>
        <pc:spChg chg="mod">
          <ac:chgData name="Rune Rolvsjord" userId="ee0b5e04-5ba6-4863-8045-65cd405098d1" providerId="ADAL" clId="{B4F13214-339E-470B-AAB9-4F87154236F3}" dt="2022-10-31T07:07:37.856" v="116" actId="14100"/>
          <ac:spMkLst>
            <pc:docMk/>
            <pc:sldMk cId="3449995904" sldId="281"/>
            <ac:spMk id="11" creationId="{0ADAB7DB-C571-1A4A-8271-6B14E0210638}"/>
          </ac:spMkLst>
        </pc:spChg>
        <pc:spChg chg="mod">
          <ac:chgData name="Rune Rolvsjord" userId="ee0b5e04-5ba6-4863-8045-65cd405098d1" providerId="ADAL" clId="{B4F13214-339E-470B-AAB9-4F87154236F3}" dt="2022-10-31T08:03:04.159" v="1222" actId="1035"/>
          <ac:spMkLst>
            <pc:docMk/>
            <pc:sldMk cId="3449995904" sldId="281"/>
            <ac:spMk id="13" creationId="{C97C3C12-9CAA-2944-B800-E70950C2C287}"/>
          </ac:spMkLst>
        </pc:spChg>
        <pc:spChg chg="mod">
          <ac:chgData name="Rune Rolvsjord" userId="ee0b5e04-5ba6-4863-8045-65cd405098d1" providerId="ADAL" clId="{B4F13214-339E-470B-AAB9-4F87154236F3}" dt="2022-10-31T08:03:31.506" v="1242" actId="1036"/>
          <ac:spMkLst>
            <pc:docMk/>
            <pc:sldMk cId="3449995904" sldId="281"/>
            <ac:spMk id="15" creationId="{FD984869-1019-3D4F-AC90-4B724BEFB116}"/>
          </ac:spMkLst>
        </pc:spChg>
        <pc:spChg chg="mod">
          <ac:chgData name="Rune Rolvsjord" userId="ee0b5e04-5ba6-4863-8045-65cd405098d1" providerId="ADAL" clId="{B4F13214-339E-470B-AAB9-4F87154236F3}" dt="2022-10-31T08:03:19.600" v="1232" actId="1035"/>
          <ac:spMkLst>
            <pc:docMk/>
            <pc:sldMk cId="3449995904" sldId="281"/>
            <ac:spMk id="16" creationId="{10E3E613-D6C4-814F-8221-B74910CA35BB}"/>
          </ac:spMkLst>
        </pc:spChg>
      </pc:sldChg>
      <pc:sldChg chg="modSp mod">
        <pc:chgData name="Rune Rolvsjord" userId="ee0b5e04-5ba6-4863-8045-65cd405098d1" providerId="ADAL" clId="{B4F13214-339E-470B-AAB9-4F87154236F3}" dt="2022-10-31T08:03:57.090" v="1247" actId="1035"/>
        <pc:sldMkLst>
          <pc:docMk/>
          <pc:sldMk cId="2327624084" sldId="282"/>
        </pc:sldMkLst>
        <pc:spChg chg="mod">
          <ac:chgData name="Rune Rolvsjord" userId="ee0b5e04-5ba6-4863-8045-65cd405098d1" providerId="ADAL" clId="{B4F13214-339E-470B-AAB9-4F87154236F3}" dt="2022-10-31T07:16:19.013" v="1131" actId="1038"/>
          <ac:spMkLst>
            <pc:docMk/>
            <pc:sldMk cId="2327624084" sldId="282"/>
            <ac:spMk id="9" creationId="{F1D28631-A6AD-E74D-966E-35C402B5D347}"/>
          </ac:spMkLst>
        </pc:spChg>
        <pc:spChg chg="mod">
          <ac:chgData name="Rune Rolvsjord" userId="ee0b5e04-5ba6-4863-8045-65cd405098d1" providerId="ADAL" clId="{B4F13214-339E-470B-AAB9-4F87154236F3}" dt="2022-10-31T08:03:57.090" v="1247" actId="1035"/>
          <ac:spMkLst>
            <pc:docMk/>
            <pc:sldMk cId="2327624084" sldId="282"/>
            <ac:spMk id="21" creationId="{A2A8469B-78AA-4E44-A5C6-3847214E8F8A}"/>
          </ac:spMkLst>
        </pc:spChg>
      </pc:sldChg>
      <pc:sldChg chg="modSp mod">
        <pc:chgData name="Rune Rolvsjord" userId="ee0b5e04-5ba6-4863-8045-65cd405098d1" providerId="ADAL" clId="{B4F13214-339E-470B-AAB9-4F87154236F3}" dt="2022-10-31T07:16:58.885" v="1140" actId="14100"/>
        <pc:sldMkLst>
          <pc:docMk/>
          <pc:sldMk cId="3123682980" sldId="283"/>
        </pc:sldMkLst>
        <pc:spChg chg="mod">
          <ac:chgData name="Rune Rolvsjord" userId="ee0b5e04-5ba6-4863-8045-65cd405098d1" providerId="ADAL" clId="{B4F13214-339E-470B-AAB9-4F87154236F3}" dt="2022-10-31T07:16:58.885" v="1140" actId="14100"/>
          <ac:spMkLst>
            <pc:docMk/>
            <pc:sldMk cId="3123682980" sldId="283"/>
            <ac:spMk id="27" creationId="{BDD8D1E5-9644-E245-BB13-FD3A09266FDF}"/>
          </ac:spMkLst>
        </pc:spChg>
      </pc:sldChg>
      <pc:sldChg chg="modSp mod">
        <pc:chgData name="Rune Rolvsjord" userId="ee0b5e04-5ba6-4863-8045-65cd405098d1" providerId="ADAL" clId="{B4F13214-339E-470B-AAB9-4F87154236F3}" dt="2022-10-31T07:18:12.540" v="1218" actId="1035"/>
        <pc:sldMkLst>
          <pc:docMk/>
          <pc:sldMk cId="3447427468" sldId="285"/>
        </pc:sldMkLst>
        <pc:spChg chg="mod">
          <ac:chgData name="Rune Rolvsjord" userId="ee0b5e04-5ba6-4863-8045-65cd405098d1" providerId="ADAL" clId="{B4F13214-339E-470B-AAB9-4F87154236F3}" dt="2022-10-31T07:18:12.540" v="1218" actId="1035"/>
          <ac:spMkLst>
            <pc:docMk/>
            <pc:sldMk cId="3447427468" sldId="285"/>
            <ac:spMk id="26" creationId="{90A8AF8E-E985-044B-B771-3EC612D8FFFF}"/>
          </ac:spMkLst>
        </pc:spChg>
      </pc:sldChg>
      <pc:sldChg chg="modSp mod">
        <pc:chgData name="Rune Rolvsjord" userId="ee0b5e04-5ba6-4863-8045-65cd405098d1" providerId="ADAL" clId="{B4F13214-339E-470B-AAB9-4F87154236F3}" dt="2022-10-31T07:17:57.855" v="1207" actId="1036"/>
        <pc:sldMkLst>
          <pc:docMk/>
          <pc:sldMk cId="3548397551" sldId="287"/>
        </pc:sldMkLst>
        <pc:spChg chg="mod">
          <ac:chgData name="Rune Rolvsjord" userId="ee0b5e04-5ba6-4863-8045-65cd405098d1" providerId="ADAL" clId="{B4F13214-339E-470B-AAB9-4F87154236F3}" dt="2022-10-31T07:17:57.855" v="1207" actId="1036"/>
          <ac:spMkLst>
            <pc:docMk/>
            <pc:sldMk cId="3548397551" sldId="287"/>
            <ac:spMk id="22" creationId="{F8EE8010-4147-1D4B-A686-4D6C96DBB6C5}"/>
          </ac:spMkLst>
        </pc:spChg>
      </pc:sldChg>
      <pc:sldChg chg="modSp mod">
        <pc:chgData name="Rune Rolvsjord" userId="ee0b5e04-5ba6-4863-8045-65cd405098d1" providerId="ADAL" clId="{B4F13214-339E-470B-AAB9-4F87154236F3}" dt="2022-10-31T08:08:00.654" v="1592" actId="1037"/>
        <pc:sldMkLst>
          <pc:docMk/>
          <pc:sldMk cId="3283000602" sldId="297"/>
        </pc:sldMkLst>
        <pc:spChg chg="mod">
          <ac:chgData name="Rune Rolvsjord" userId="ee0b5e04-5ba6-4863-8045-65cd405098d1" providerId="ADAL" clId="{B4F13214-339E-470B-AAB9-4F87154236F3}" dt="2022-10-31T08:08:00.654" v="1592" actId="1037"/>
          <ac:spMkLst>
            <pc:docMk/>
            <pc:sldMk cId="3283000602" sldId="297"/>
            <ac:spMk id="9" creationId="{F1D28631-A6AD-E74D-966E-35C402B5D347}"/>
          </ac:spMkLst>
        </pc:spChg>
      </pc:sldChg>
      <pc:sldChg chg="modSp mod">
        <pc:chgData name="Rune Rolvsjord" userId="ee0b5e04-5ba6-4863-8045-65cd405098d1" providerId="ADAL" clId="{B4F13214-339E-470B-AAB9-4F87154236F3}" dt="2022-10-31T08:07:11.284" v="1459" actId="1035"/>
        <pc:sldMkLst>
          <pc:docMk/>
          <pc:sldMk cId="1149398974" sldId="298"/>
        </pc:sldMkLst>
        <pc:spChg chg="mod">
          <ac:chgData name="Rune Rolvsjord" userId="ee0b5e04-5ba6-4863-8045-65cd405098d1" providerId="ADAL" clId="{B4F13214-339E-470B-AAB9-4F87154236F3}" dt="2022-10-31T08:07:11.284" v="1459" actId="1035"/>
          <ac:spMkLst>
            <pc:docMk/>
            <pc:sldMk cId="1149398974" sldId="298"/>
            <ac:spMk id="9" creationId="{F1D28631-A6AD-E74D-966E-35C402B5D347}"/>
          </ac:spMkLst>
        </pc:spChg>
        <pc:spChg chg="mod">
          <ac:chgData name="Rune Rolvsjord" userId="ee0b5e04-5ba6-4863-8045-65cd405098d1" providerId="ADAL" clId="{B4F13214-339E-470B-AAB9-4F87154236F3}" dt="2022-10-31T07:13:36.082" v="542" actId="1035"/>
          <ac:spMkLst>
            <pc:docMk/>
            <pc:sldMk cId="1149398974" sldId="298"/>
            <ac:spMk id="10" creationId="{474A6D46-9718-074A-A929-87D4C72ACAF0}"/>
          </ac:spMkLst>
        </pc:spChg>
        <pc:spChg chg="mod">
          <ac:chgData name="Rune Rolvsjord" userId="ee0b5e04-5ba6-4863-8045-65cd405098d1" providerId="ADAL" clId="{B4F13214-339E-470B-AAB9-4F87154236F3}" dt="2022-10-31T08:06:12.677" v="1329" actId="20577"/>
          <ac:spMkLst>
            <pc:docMk/>
            <pc:sldMk cId="1149398974" sldId="298"/>
            <ac:spMk id="21" creationId="{A2A8469B-78AA-4E44-A5C6-3847214E8F8A}"/>
          </ac:spMkLst>
        </pc:spChg>
      </pc:sldChg>
      <pc:sldChg chg="modSp mod">
        <pc:chgData name="Rune Rolvsjord" userId="ee0b5e04-5ba6-4863-8045-65cd405098d1" providerId="ADAL" clId="{B4F13214-339E-470B-AAB9-4F87154236F3}" dt="2022-10-31T08:05:41.521" v="1326" actId="1037"/>
        <pc:sldMkLst>
          <pc:docMk/>
          <pc:sldMk cId="3117327268" sldId="299"/>
        </pc:sldMkLst>
        <pc:spChg chg="mod">
          <ac:chgData name="Rune Rolvsjord" userId="ee0b5e04-5ba6-4863-8045-65cd405098d1" providerId="ADAL" clId="{B4F13214-339E-470B-AAB9-4F87154236F3}" dt="2022-10-31T08:04:58.823" v="1249" actId="1035"/>
          <ac:spMkLst>
            <pc:docMk/>
            <pc:sldMk cId="3117327268" sldId="299"/>
            <ac:spMk id="5" creationId="{15BA8FBA-AA75-384A-81A2-429EA4E56FC7}"/>
          </ac:spMkLst>
        </pc:spChg>
        <pc:spChg chg="mod">
          <ac:chgData name="Rune Rolvsjord" userId="ee0b5e04-5ba6-4863-8045-65cd405098d1" providerId="ADAL" clId="{B4F13214-339E-470B-AAB9-4F87154236F3}" dt="2022-10-31T08:05:41.521" v="1326" actId="1037"/>
          <ac:spMkLst>
            <pc:docMk/>
            <pc:sldMk cId="3117327268" sldId="299"/>
            <ac:spMk id="9" creationId="{F1D28631-A6AD-E74D-966E-35C402B5D347}"/>
          </ac:spMkLst>
        </pc:spChg>
        <pc:spChg chg="mod">
          <ac:chgData name="Rune Rolvsjord" userId="ee0b5e04-5ba6-4863-8045-65cd405098d1" providerId="ADAL" clId="{B4F13214-339E-470B-AAB9-4F87154236F3}" dt="2022-10-31T08:05:13.541" v="1256" actId="1036"/>
          <ac:spMkLst>
            <pc:docMk/>
            <pc:sldMk cId="3117327268" sldId="299"/>
            <ac:spMk id="21" creationId="{A2A8469B-78AA-4E44-A5C6-3847214E8F8A}"/>
          </ac:spMkLst>
        </pc:spChg>
      </pc:sldChg>
      <pc:sldChg chg="modSp">
        <pc:chgData name="Rune Rolvsjord" userId="ee0b5e04-5ba6-4863-8045-65cd405098d1" providerId="ADAL" clId="{B4F13214-339E-470B-AAB9-4F87154236F3}" dt="2022-10-31T12:54:16.663" v="1594" actId="14826"/>
        <pc:sldMkLst>
          <pc:docMk/>
          <pc:sldMk cId="3204457955" sldId="304"/>
        </pc:sldMkLst>
        <pc:picChg chg="mod">
          <ac:chgData name="Rune Rolvsjord" userId="ee0b5e04-5ba6-4863-8045-65cd405098d1" providerId="ADAL" clId="{B4F13214-339E-470B-AAB9-4F87154236F3}" dt="2022-10-31T12:54:16.663" v="1594" actId="14826"/>
          <ac:picMkLst>
            <pc:docMk/>
            <pc:sldMk cId="3204457955" sldId="304"/>
            <ac:picMk id="5" creationId="{9906F5EB-FB9C-2748-94C5-E2949A5F13B4}"/>
          </ac:picMkLst>
        </pc:picChg>
      </pc:sldChg>
    </pc:docChg>
  </pc:docChgLst>
  <pc:docChgLst>
    <pc:chgData name="Monika Sandnesmo" userId="e2e290f0-f0a4-46b4-b98f-1be6bb17206a" providerId="ADAL" clId="{044F7569-B2A7-4EF3-B1A6-5390E26671D6}"/>
    <pc:docChg chg="modSld">
      <pc:chgData name="Monika Sandnesmo" userId="e2e290f0-f0a4-46b4-b98f-1be6bb17206a" providerId="ADAL" clId="{044F7569-B2A7-4EF3-B1A6-5390E26671D6}" dt="2022-02-04T12:16:55.915" v="13"/>
      <pc:docMkLst>
        <pc:docMk/>
      </pc:docMkLst>
      <pc:sldChg chg="addCm modCm">
        <pc:chgData name="Monika Sandnesmo" userId="e2e290f0-f0a4-46b4-b98f-1be6bb17206a" providerId="ADAL" clId="{044F7569-B2A7-4EF3-B1A6-5390E26671D6}" dt="2022-02-04T12:15:54.416" v="11"/>
        <pc:sldMkLst>
          <pc:docMk/>
          <pc:sldMk cId="856144525" sldId="280"/>
        </pc:sldMkLst>
      </pc:sldChg>
      <pc:sldChg chg="addCm">
        <pc:chgData name="Monika Sandnesmo" userId="e2e290f0-f0a4-46b4-b98f-1be6bb17206a" providerId="ADAL" clId="{044F7569-B2A7-4EF3-B1A6-5390E26671D6}" dt="2022-02-04T12:16:32.365" v="12"/>
        <pc:sldMkLst>
          <pc:docMk/>
          <pc:sldMk cId="255567168" sldId="290"/>
        </pc:sldMkLst>
      </pc:sldChg>
      <pc:sldChg chg="addCm">
        <pc:chgData name="Monika Sandnesmo" userId="e2e290f0-f0a4-46b4-b98f-1be6bb17206a" providerId="ADAL" clId="{044F7569-B2A7-4EF3-B1A6-5390E26671D6}" dt="2022-02-04T12:16:55.915" v="13"/>
        <pc:sldMkLst>
          <pc:docMk/>
          <pc:sldMk cId="742529954" sldId="292"/>
        </pc:sldMkLst>
      </pc:sldChg>
      <pc:sldChg chg="modSp mod addCm modCm">
        <pc:chgData name="Monika Sandnesmo" userId="e2e290f0-f0a4-46b4-b98f-1be6bb17206a" providerId="ADAL" clId="{044F7569-B2A7-4EF3-B1A6-5390E26671D6}" dt="2022-02-04T12:13:24.567" v="5" actId="2056"/>
        <pc:sldMkLst>
          <pc:docMk/>
          <pc:sldMk cId="4245260973" sldId="302"/>
        </pc:sldMkLst>
        <pc:spChg chg="mod">
          <ac:chgData name="Monika Sandnesmo" userId="e2e290f0-f0a4-46b4-b98f-1be6bb17206a" providerId="ADAL" clId="{044F7569-B2A7-4EF3-B1A6-5390E26671D6}" dt="2022-02-04T12:10:42.152" v="0" actId="13926"/>
          <ac:spMkLst>
            <pc:docMk/>
            <pc:sldMk cId="4245260973" sldId="302"/>
            <ac:spMk id="6" creationId="{ACF59C13-D333-6144-91DF-6950659A28B7}"/>
          </ac:spMkLst>
        </pc:spChg>
      </pc:sldChg>
      <pc:sldChg chg="addCm modCm">
        <pc:chgData name="Monika Sandnesmo" userId="e2e290f0-f0a4-46b4-b98f-1be6bb17206a" providerId="ADAL" clId="{044F7569-B2A7-4EF3-B1A6-5390E26671D6}" dt="2022-02-04T12:13:52.016" v="7" actId="2056"/>
        <pc:sldMkLst>
          <pc:docMk/>
          <pc:sldMk cId="3204457955" sldId="304"/>
        </pc:sldMkLst>
      </pc:sldChg>
      <pc:sldChg chg="addCm modCm">
        <pc:chgData name="Monika Sandnesmo" userId="e2e290f0-f0a4-46b4-b98f-1be6bb17206a" providerId="ADAL" clId="{044F7569-B2A7-4EF3-B1A6-5390E26671D6}" dt="2022-02-04T12:14:17.466" v="9" actId="2056"/>
        <pc:sldMkLst>
          <pc:docMk/>
          <pc:sldMk cId="3538081996" sldId="305"/>
        </pc:sldMkLst>
      </pc:sldChg>
    </pc:docChg>
  </pc:docChgLst>
  <pc:docChgLst>
    <pc:chgData name="Rune Rolvsjord" userId="ee0b5e04-5ba6-4863-8045-65cd405098d1" providerId="ADAL" clId="{E52B95BF-2E8A-4EFC-B337-B84BC4177543}"/>
    <pc:docChg chg="modSld">
      <pc:chgData name="Rune Rolvsjord" userId="ee0b5e04-5ba6-4863-8045-65cd405098d1" providerId="ADAL" clId="{E52B95BF-2E8A-4EFC-B337-B84BC4177543}" dt="2022-03-17T08:08:37.842" v="15" actId="6549"/>
      <pc:docMkLst>
        <pc:docMk/>
      </pc:docMkLst>
      <pc:sldChg chg="delCm">
        <pc:chgData name="Rune Rolvsjord" userId="ee0b5e04-5ba6-4863-8045-65cd405098d1" providerId="ADAL" clId="{E52B95BF-2E8A-4EFC-B337-B84BC4177543}" dt="2022-03-09T12:58:13.698" v="6"/>
        <pc:sldMkLst>
          <pc:docMk/>
          <pc:sldMk cId="1069573186" sldId="277"/>
        </pc:sldMkLst>
      </pc:sldChg>
      <pc:sldChg chg="delCm">
        <pc:chgData name="Rune Rolvsjord" userId="ee0b5e04-5ba6-4863-8045-65cd405098d1" providerId="ADAL" clId="{E52B95BF-2E8A-4EFC-B337-B84BC4177543}" dt="2022-03-09T12:57:53.108" v="0"/>
        <pc:sldMkLst>
          <pc:docMk/>
          <pc:sldMk cId="856144525" sldId="280"/>
        </pc:sldMkLst>
      </pc:sldChg>
      <pc:sldChg chg="modSp mod">
        <pc:chgData name="Rune Rolvsjord" userId="ee0b5e04-5ba6-4863-8045-65cd405098d1" providerId="ADAL" clId="{E52B95BF-2E8A-4EFC-B337-B84BC4177543}" dt="2022-03-17T08:08:37.842" v="15" actId="6549"/>
        <pc:sldMkLst>
          <pc:docMk/>
          <pc:sldMk cId="3548397551" sldId="287"/>
        </pc:sldMkLst>
        <pc:spChg chg="mod">
          <ac:chgData name="Rune Rolvsjord" userId="ee0b5e04-5ba6-4863-8045-65cd405098d1" providerId="ADAL" clId="{E52B95BF-2E8A-4EFC-B337-B84BC4177543}" dt="2022-03-17T08:08:37.842" v="15" actId="6549"/>
          <ac:spMkLst>
            <pc:docMk/>
            <pc:sldMk cId="3548397551" sldId="287"/>
            <ac:spMk id="24" creationId="{2894A9F6-3215-404A-A990-2A847960A5CA}"/>
          </ac:spMkLst>
        </pc:spChg>
      </pc:sldChg>
      <pc:sldChg chg="delCm">
        <pc:chgData name="Rune Rolvsjord" userId="ee0b5e04-5ba6-4863-8045-65cd405098d1" providerId="ADAL" clId="{E52B95BF-2E8A-4EFC-B337-B84BC4177543}" dt="2022-03-09T12:58:09.801" v="5"/>
        <pc:sldMkLst>
          <pc:docMk/>
          <pc:sldMk cId="742529954" sldId="292"/>
        </pc:sldMkLst>
      </pc:sldChg>
      <pc:sldChg chg="delCm">
        <pc:chgData name="Rune Rolvsjord" userId="ee0b5e04-5ba6-4863-8045-65cd405098d1" providerId="ADAL" clId="{E52B95BF-2E8A-4EFC-B337-B84BC4177543}" dt="2022-03-09T12:58:02.685" v="3"/>
        <pc:sldMkLst>
          <pc:docMk/>
          <pc:sldMk cId="2057736530"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00AE3-9F68-E64E-862B-21254818B53E}" type="datetimeFigureOut">
              <a:rPr lang="nb-NO" smtClean="0"/>
              <a:t>31.10.2022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079EE-0A2C-F34B-BF65-D79097B232B1}" type="slidenum">
              <a:rPr lang="nb-NO" smtClean="0"/>
              <a:t>‹#›</a:t>
            </a:fld>
            <a:endParaRPr lang="nb-NO"/>
          </a:p>
        </p:txBody>
      </p:sp>
    </p:spTree>
    <p:extLst>
      <p:ext uri="{BB962C8B-B14F-4D97-AF65-F5344CB8AC3E}">
        <p14:creationId xmlns:p14="http://schemas.microsoft.com/office/powerpoint/2010/main" val="71392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orskning.no/arbeid-barn-og-ungdom-skole-og-utdanning/unge-som-faller-fra-trenger-forst-og-fremst-en-voksen-som-ser-dem/1899544"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ks.no/contentassets/25072fbf9d4d4577899c335e431117d7/Unge-utenfor-arbeid-opplering-og-utdanning.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limavarsling.n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fishienci.eu/the-projec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a:t>
            </a:fld>
            <a:endParaRPr lang="nb-NO"/>
          </a:p>
        </p:txBody>
      </p:sp>
    </p:spTree>
    <p:extLst>
      <p:ext uri="{BB962C8B-B14F-4D97-AF65-F5344CB8AC3E}">
        <p14:creationId xmlns:p14="http://schemas.microsoft.com/office/powerpoint/2010/main" val="68044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1" i="0" u="none" strike="noStrike" kern="1200">
                <a:solidFill>
                  <a:schemeClr val="tx1"/>
                </a:solidFill>
                <a:effectLst/>
                <a:latin typeface="+mn-lt"/>
                <a:ea typeface="+mn-ea"/>
                <a:cs typeface="+mn-cs"/>
              </a:rPr>
              <a:t>NORCE har verdens mest avanserte og realistiske boresimulatormiljø</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Den heter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Den befinner seg i Stavanger og er verdens mest avanserte fullskala testrigg som bidrar til utvikling og implementering av nye boreløsninger, og reduserer brønnkostnadene på norsk sokkel. </a:t>
            </a:r>
          </a:p>
          <a:p>
            <a:pPr fontAlgn="base"/>
            <a:r>
              <a:rPr lang="nb-NO" sz="1200" b="0" i="0" u="none" strike="noStrike" kern="1200">
                <a:solidFill>
                  <a:schemeClr val="tx1"/>
                </a:solidFill>
                <a:effectLst/>
                <a:latin typeface="+mn-lt"/>
                <a:ea typeface="+mn-ea"/>
                <a:cs typeface="+mn-cs"/>
              </a:rPr>
              <a:t> </a:t>
            </a:r>
          </a:p>
          <a:p>
            <a:pPr fontAlgn="base"/>
            <a:r>
              <a:rPr lang="nb-NO" sz="1200" b="0" i="1" u="none" strike="noStrike" kern="1200">
                <a:solidFill>
                  <a:schemeClr val="tx1"/>
                </a:solidFill>
                <a:effectLst/>
                <a:latin typeface="+mn-lt"/>
                <a:ea typeface="+mn-ea"/>
                <a:cs typeface="+mn-cs"/>
              </a:rPr>
              <a:t>-Tenk deg at du du sitter på </a:t>
            </a:r>
            <a:r>
              <a:rPr lang="nb-NO" sz="1200" b="0" i="1" u="none" strike="noStrike" kern="1200" err="1">
                <a:solidFill>
                  <a:schemeClr val="tx1"/>
                </a:solidFill>
                <a:effectLst/>
                <a:latin typeface="+mn-lt"/>
                <a:ea typeface="+mn-ea"/>
                <a:cs typeface="+mn-cs"/>
              </a:rPr>
              <a:t>Ullrigg</a:t>
            </a:r>
            <a:r>
              <a:rPr lang="nb-NO" sz="1200" b="0" i="1" u="none" strike="noStrike" kern="1200">
                <a:solidFill>
                  <a:schemeClr val="tx1"/>
                </a:solidFill>
                <a:effectLst/>
                <a:latin typeface="+mn-lt"/>
                <a:ea typeface="+mn-ea"/>
                <a:cs typeface="+mn-cs"/>
              </a:rPr>
              <a:t>, et realistisk miljø med ordentlige bore maskiner. Boreutstyret vil så vidt være nede i brønnen, men du får en realistisk respons fra simulatoren som borer en virtuell brønn, uten at det nødvendigvis gjennomføres en faktisk boreoperasjon, sier sjefen for det hele i </a:t>
            </a:r>
            <a:r>
              <a:rPr lang="nb-NO" sz="1200" b="0" i="1" u="none" strike="noStrike" kern="1200" err="1">
                <a:solidFill>
                  <a:schemeClr val="tx1"/>
                </a:solidFill>
                <a:effectLst/>
                <a:latin typeface="+mn-lt"/>
                <a:ea typeface="+mn-ea"/>
                <a:cs typeface="+mn-cs"/>
              </a:rPr>
              <a:t>Ullrigg</a:t>
            </a:r>
            <a:r>
              <a:rPr lang="nb-NO" sz="1200" b="0" i="1" u="none" strike="noStrike" kern="1200">
                <a:solidFill>
                  <a:schemeClr val="tx1"/>
                </a:solidFill>
                <a:effectLst/>
                <a:latin typeface="+mn-lt"/>
                <a:ea typeface="+mn-ea"/>
                <a:cs typeface="+mn-cs"/>
              </a:rPr>
              <a:t>, Oddvar Skjæveland.</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NORCE sin visjon</a:t>
            </a:r>
            <a:r>
              <a:rPr lang="nb-NO" sz="1200" b="0" i="0" u="none" strike="noStrike" kern="1200">
                <a:solidFill>
                  <a:schemeClr val="tx1"/>
                </a:solidFill>
                <a:effectLst/>
                <a:latin typeface="+mn-lt"/>
                <a:ea typeface="+mn-ea"/>
                <a:cs typeface="+mn-cs"/>
              </a:rPr>
              <a:t> med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er å sikre et verdensledende testlaboratorium for boreteknologi. Ett sted hvor alle, både lokalt, nasjonalt og globalt skal få teste sine løsninger.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Det å teste nye løsninger offshore er både tidkrevende og dyrt. I </a:t>
            </a:r>
            <a:r>
              <a:rPr lang="nb-NO" sz="1200" b="1" i="0" u="none" strike="noStrike" kern="1200" err="1">
                <a:solidFill>
                  <a:schemeClr val="tx1"/>
                </a:solidFill>
                <a:effectLst/>
                <a:latin typeface="+mn-lt"/>
                <a:ea typeface="+mn-ea"/>
                <a:cs typeface="+mn-cs"/>
              </a:rPr>
              <a:t>Ullrigg</a:t>
            </a:r>
            <a:r>
              <a:rPr lang="nb-NO" sz="1200" b="1" i="0" u="none" strike="noStrike" kern="1200">
                <a:solidFill>
                  <a:schemeClr val="tx1"/>
                </a:solidFill>
                <a:effectLst/>
                <a:latin typeface="+mn-lt"/>
                <a:ea typeface="+mn-ea"/>
                <a:cs typeface="+mn-cs"/>
              </a:rPr>
              <a:t> kobler vi sammen testrigg med simulator. Dermed er det gevinster å hente ved å kunne utføre tester på land.</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Målet er</a:t>
            </a:r>
            <a:r>
              <a:rPr lang="nb-NO" sz="1200" b="0" i="0" u="none" strike="noStrike" kern="1200">
                <a:solidFill>
                  <a:schemeClr val="tx1"/>
                </a:solidFill>
                <a:effectLst/>
                <a:latin typeface="+mn-lt"/>
                <a:ea typeface="+mn-ea"/>
                <a:cs typeface="+mn-cs"/>
              </a:rPr>
              <a:t> at ingeniører, forskere og brukere sammen skal kunne bruke plattformen til å utvikle, teste og kvalifisere ny teknologi. Det eliminerer ikke behovet for testing offshore. Men du kan bruke systemet til å teste i tidligfase, prøve og feile, og luke ut problemer. Dette er ideelt til å demonstrere ny teknologi og gjøre den mest mulig klar, slik at tiden offshore blir mest mulig vellykket.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err="1">
                <a:solidFill>
                  <a:schemeClr val="tx1"/>
                </a:solidFill>
                <a:effectLst/>
                <a:latin typeface="+mn-lt"/>
                <a:ea typeface="+mn-ea"/>
                <a:cs typeface="+mn-cs"/>
              </a:rPr>
              <a:t>Ullrigg</a:t>
            </a:r>
            <a:r>
              <a:rPr lang="nb-NO" sz="1200" b="1" i="0" u="none" strike="noStrike" kern="1200">
                <a:solidFill>
                  <a:schemeClr val="tx1"/>
                </a:solidFill>
                <a:effectLst/>
                <a:latin typeface="+mn-lt"/>
                <a:ea typeface="+mn-ea"/>
                <a:cs typeface="+mn-cs"/>
              </a:rPr>
              <a:t> ble startet opp i 1982 – i norsk oljenærings barndom-</a:t>
            </a:r>
            <a:r>
              <a:rPr lang="nb-NO" sz="1200" b="0" i="0" u="none" strike="noStrike" kern="1200">
                <a:solidFill>
                  <a:schemeClr val="tx1"/>
                </a:solidFill>
                <a:effectLst/>
                <a:latin typeface="+mn-lt"/>
                <a:ea typeface="+mn-ea"/>
                <a:cs typeface="+mn-cs"/>
              </a:rPr>
              <a:t> som en testarena for bore- og brønnteknologi for en bransje med betydelig behov fra næringens nye aktører.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Ved at man har kombinert det fysiske maskineriet i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med en virtuell respons fra en simulator, er det utvikle den mest avanserte og realistiske boresimulatoren i verden.  </a:t>
            </a:r>
          </a:p>
          <a:p>
            <a:pPr fontAlgn="base"/>
            <a:r>
              <a:rPr lang="nb-NO" sz="1200" b="0" i="0" u="none" strike="noStrike" kern="1200">
                <a:solidFill>
                  <a:schemeClr val="tx1"/>
                </a:solidFill>
                <a:effectLst/>
                <a:latin typeface="+mn-lt"/>
                <a:ea typeface="+mn-ea"/>
                <a:cs typeface="+mn-cs"/>
              </a:rPr>
              <a:t>Boreriggen har tilgang til åtte brønner boret ned i bakken på Ullandhaug.  </a:t>
            </a:r>
          </a:p>
          <a:p>
            <a:pPr fontAlgn="base"/>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blir etter behov koblet sammen med en simulator, Open Lab, som samlet tilbyr et unikt testsenter for ny teknologi, nye metoder og nye produkter. Dette er den mest avanserte og realistiske boresimulatoren i verden.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Dette er en høyteknologisk arena der man kobler sammen og kombinerer bruken av virkelige, fysiske maskiner og en virtuell respons. Det er unikt i bore- og brønnsammenheng.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Simuleringsmiljøet </a:t>
            </a:r>
            <a:r>
              <a:rPr lang="nb-NO" sz="1200" b="0" i="0" u="none" strike="noStrike" kern="1200" err="1">
                <a:solidFill>
                  <a:schemeClr val="tx1"/>
                </a:solidFill>
                <a:effectLst/>
                <a:latin typeface="+mn-lt"/>
                <a:ea typeface="+mn-ea"/>
                <a:cs typeface="+mn-cs"/>
              </a:rPr>
              <a:t>OpenLab</a:t>
            </a:r>
            <a:r>
              <a:rPr lang="nb-NO" sz="1200" b="0" i="0" u="none" strike="noStrike" kern="1200">
                <a:solidFill>
                  <a:schemeClr val="tx1"/>
                </a:solidFill>
                <a:effectLst/>
                <a:latin typeface="+mn-lt"/>
                <a:ea typeface="+mn-ea"/>
                <a:cs typeface="+mn-cs"/>
              </a:rPr>
              <a:t> Drilling (simulator) på Ullandhaug ved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som ble ferdigstilt med støtte fra Forskningsrådet, er en av bitene. Infrastrukturen er basert på beregningsmodeller for simulering av realistiske data fra boreoperasjoner og er gjort lett tilgjengelig på internett. I </a:t>
            </a:r>
            <a:r>
              <a:rPr lang="nb-NO" sz="1200" b="0" i="0" u="none" strike="noStrike" kern="1200" err="1">
                <a:solidFill>
                  <a:schemeClr val="tx1"/>
                </a:solidFill>
                <a:effectLst/>
                <a:latin typeface="+mn-lt"/>
                <a:ea typeface="+mn-ea"/>
                <a:cs typeface="+mn-cs"/>
              </a:rPr>
              <a:t>OpenLab</a:t>
            </a:r>
            <a:r>
              <a:rPr lang="nb-NO" sz="1200" b="0" i="0" u="none" strike="noStrike" kern="1200">
                <a:solidFill>
                  <a:schemeClr val="tx1"/>
                </a:solidFill>
                <a:effectLst/>
                <a:latin typeface="+mn-lt"/>
                <a:ea typeface="+mn-ea"/>
                <a:cs typeface="+mn-cs"/>
              </a:rPr>
              <a:t> kan simuleringene gjøres både i et internett-grensesnitt,  og i en fysisk simulator hos NORCE og fra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a:t>
            </a:r>
          </a:p>
          <a:p>
            <a:pPr fontAlgn="base"/>
            <a:r>
              <a:rPr lang="nb-NO" sz="1200" b="0" i="1" u="none" strike="noStrike" kern="1200">
                <a:solidFill>
                  <a:schemeClr val="tx1"/>
                </a:solidFill>
                <a:effectLst/>
                <a:latin typeface="+mn-lt"/>
                <a:ea typeface="+mn-ea"/>
                <a:cs typeface="+mn-cs"/>
              </a:rPr>
              <a:t> </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Infrastrukturen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er også framhevet som viktig infrastruktur i OG21 og Forskningsråds-programmet DEMO2000 i 2016  fra Rystad Energy. </a:t>
            </a:r>
          </a:p>
          <a:p>
            <a:pPr fontAlgn="base"/>
            <a:r>
              <a:rPr lang="nb-NO" sz="1200" b="0" i="0" u="none" strike="noStrike" kern="1200">
                <a:solidFill>
                  <a:schemeClr val="tx1"/>
                </a:solidFill>
                <a:effectLst/>
                <a:latin typeface="+mn-lt"/>
                <a:ea typeface="+mn-ea"/>
                <a:cs typeface="+mn-cs"/>
              </a:rPr>
              <a:t>«Som det ledende, nasjonale forskningslaboratoriet innenfor boring- og brønnteknologi, spiller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en viktig rolle i arbeidet med å øke utvinningen på norsk sokkel», sier Rystad-rapporten. </a:t>
            </a:r>
          </a:p>
          <a:p>
            <a:pPr fontAlgn="base"/>
            <a:r>
              <a:rPr lang="nb-NO" sz="1200" b="0" i="0" u="none" strike="noStrike" kern="1200">
                <a:solidFill>
                  <a:schemeClr val="tx1"/>
                </a:solidFill>
                <a:effectLst/>
                <a:latin typeface="+mn-lt"/>
                <a:ea typeface="+mn-ea"/>
                <a:cs typeface="+mn-cs"/>
              </a:rPr>
              <a:t>« Dette skal de gjøre gjennom bedre brønnkonstruksjon, nye boreteknikker, raskere, sikrere og billigere operasjoner, bedre tilpasning av teknologi og utstyr til robuste forhold og nye løsninger for å øke utvinningsgraden. </a:t>
            </a:r>
          </a:p>
          <a:p>
            <a:pPr fontAlgn="base"/>
            <a:r>
              <a:rPr lang="nb-NO" sz="1200" b="0" i="0" u="none" strike="noStrike" kern="1200">
                <a:solidFill>
                  <a:schemeClr val="tx1"/>
                </a:solidFill>
                <a:effectLst/>
                <a:latin typeface="+mn-lt"/>
                <a:ea typeface="+mn-ea"/>
                <a:cs typeface="+mn-cs"/>
              </a:rPr>
              <a:t>Selv om vi forventer at norsk sokkel vil ha flere tiår igjen med produksjon, må nedstenging av eldre produksjonsbrønner også planlegges. </a:t>
            </a:r>
            <a:r>
              <a:rPr lang="nb-NO" sz="1200" b="1" i="0" u="none" strike="noStrike" kern="1200">
                <a:solidFill>
                  <a:schemeClr val="tx1"/>
                </a:solidFill>
                <a:effectLst/>
                <a:latin typeface="+mn-lt"/>
                <a:ea typeface="+mn-ea"/>
                <a:cs typeface="+mn-cs"/>
              </a:rPr>
              <a:t>Nye metoder for brønnplugging, som ikke krever store installasjoner, vil kunne spare den norske stat for betydelige utgifter.</a:t>
            </a:r>
            <a:r>
              <a:rPr lang="nb-NO" sz="1200" b="0" i="0" u="none" strike="noStrike" kern="1200">
                <a:solidFill>
                  <a:schemeClr val="tx1"/>
                </a:solidFill>
                <a:effectLst/>
                <a:latin typeface="+mn-lt"/>
                <a:ea typeface="+mn-ea"/>
                <a:cs typeface="+mn-cs"/>
              </a:rPr>
              <a:t> Dette vil samtidig legge forholdene til rette for norsk leverandørindustri i et internasjonalt marked. Testanlegget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blir nå utvidet med infrastruktur for å forske på, og utvikle, teknologi for nedstengning og forlating av brønner i det nye Norwegian P&amp;A Laboratories.» </a:t>
            </a:r>
          </a:p>
          <a:p>
            <a:pPr rtl="0" fontAlgn="base"/>
            <a:endParaRPr lang="nb-NO" sz="1200" b="0" i="0" kern="120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B7C079EE-0A2C-F34B-BF65-D79097B232B1}" type="slidenum">
              <a:rPr lang="nb-NO" smtClean="0"/>
              <a:t>19</a:t>
            </a:fld>
            <a:endParaRPr lang="nb-NO"/>
          </a:p>
        </p:txBody>
      </p:sp>
    </p:spTree>
    <p:extLst>
      <p:ext uri="{BB962C8B-B14F-4D97-AF65-F5344CB8AC3E}">
        <p14:creationId xmlns:p14="http://schemas.microsoft.com/office/powerpoint/2010/main" val="404708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0000"/>
              </a:lnSpc>
            </a:pPr>
            <a:r>
              <a:rPr lang="nb-NO" sz="1200" dirty="0">
                <a:solidFill>
                  <a:schemeClr val="bg1"/>
                </a:solidFill>
                <a:latin typeface="Arial" panose="020B0604020202020204" pitchFamily="34" charset="0"/>
                <a:ea typeface="+mj-lt"/>
                <a:cs typeface="+mj-lt"/>
              </a:rPr>
              <a:t>Samfunnet står foran store utfordringer.</a:t>
            </a:r>
          </a:p>
          <a:p>
            <a:pPr>
              <a:lnSpc>
                <a:spcPct val="100000"/>
              </a:lnSpc>
            </a:pPr>
            <a:r>
              <a:rPr lang="nb-NO" sz="1200" dirty="0">
                <a:solidFill>
                  <a:schemeClr val="bg1"/>
                </a:solidFill>
                <a:latin typeface="Arial" panose="020B0604020202020204" pitchFamily="34" charset="0"/>
                <a:ea typeface="+mj-lt"/>
                <a:cs typeface="+mj-lt"/>
              </a:rPr>
              <a:t>Som uavhengig forskningsinstitusjon med et </a:t>
            </a:r>
            <a:r>
              <a:rPr lang="nb-NO" sz="1200" dirty="0">
                <a:solidFill>
                  <a:srgbClr val="80B7BA"/>
                </a:solidFill>
                <a:latin typeface="Arial" panose="020B0604020202020204" pitchFamily="34" charset="0"/>
                <a:ea typeface="+mj-lt"/>
                <a:cs typeface="+mj-lt"/>
              </a:rPr>
              <a:t>360-graders perspektiv</a:t>
            </a:r>
            <a:r>
              <a:rPr lang="nb-NO" sz="1200" dirty="0">
                <a:solidFill>
                  <a:schemeClr val="bg1"/>
                </a:solidFill>
                <a:latin typeface="Arial" panose="020B0604020202020204" pitchFamily="34" charset="0"/>
                <a:ea typeface="+mj-lt"/>
                <a:cs typeface="+mj-lt"/>
              </a:rPr>
              <a:t>, kan NORCE, som en bredderådgiver, gi deg svarene du trenger for å ta kloke og bærekraftige valg for fremtiden.</a:t>
            </a:r>
            <a:endParaRPr lang="nb-NO" sz="1200" dirty="0">
              <a:solidFill>
                <a:schemeClr val="bg1"/>
              </a:solidFill>
              <a:latin typeface="Arial" panose="020B0604020202020204" pitchFamily="34" charset="0"/>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20</a:t>
            </a:fld>
            <a:endParaRPr lang="nb-NO"/>
          </a:p>
        </p:txBody>
      </p:sp>
    </p:spTree>
    <p:extLst>
      <p:ext uri="{BB962C8B-B14F-4D97-AF65-F5344CB8AC3E}">
        <p14:creationId xmlns:p14="http://schemas.microsoft.com/office/powerpoint/2010/main" val="279996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21</a:t>
            </a:fld>
            <a:endParaRPr lang="nb-NO"/>
          </a:p>
        </p:txBody>
      </p:sp>
    </p:spTree>
    <p:extLst>
      <p:ext uri="{BB962C8B-B14F-4D97-AF65-F5344CB8AC3E}">
        <p14:creationId xmlns:p14="http://schemas.microsoft.com/office/powerpoint/2010/main" val="198239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bg1"/>
                </a:solidFill>
                <a:latin typeface="Arial" panose="020B0604020202020204" pitchFamily="34" charset="0"/>
                <a:ea typeface="+mj-lt"/>
                <a:cs typeface="Arial" panose="020B0604020202020204" pitchFamily="34" charset="0"/>
              </a:rPr>
              <a:t>NORCE er representert langs hele Norge. Med stor lokal tilstedeværelse, åpner vi for tettere samarbeid med unike fag- og kompetansemiljøer, næringsliv og myndigheter. Det kommer forskningen til gode.</a:t>
            </a:r>
            <a:endParaRPr lang="nb-NO" dirty="0">
              <a:solidFill>
                <a:schemeClr val="bg1"/>
              </a:solidFill>
              <a:latin typeface="Arial" panose="020B0604020202020204" pitchFamily="34" charset="0"/>
              <a:cs typeface="Arial" panose="020B0604020202020204" pitchFamily="34" charset="0"/>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4</a:t>
            </a:fld>
            <a:endParaRPr lang="nb-NO"/>
          </a:p>
        </p:txBody>
      </p:sp>
    </p:spTree>
    <p:extLst>
      <p:ext uri="{BB962C8B-B14F-4D97-AF65-F5344CB8AC3E}">
        <p14:creationId xmlns:p14="http://schemas.microsoft.com/office/powerpoint/2010/main" val="150171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chemeClr val="bg1"/>
                </a:solidFill>
                <a:latin typeface="Arial" panose="020B0604020202020204" pitchFamily="34" charset="0"/>
                <a:ea typeface="+mn-lt"/>
                <a:cs typeface="Arial" panose="020B0604020202020204" pitchFamily="34" charset="0"/>
              </a:rPr>
              <a:t>Vårt mål er å bidra til å løse store samfunnsutfordringer som bærekraftig utvikling, klima, miljø, økonomi og sosiale forskjeller. Det kreves fokus for å løse så store utfordringer.</a:t>
            </a:r>
          </a:p>
          <a:p>
            <a:r>
              <a:rPr lang="nb-NO" sz="1200" dirty="0">
                <a:solidFill>
                  <a:schemeClr val="bg1"/>
                </a:solidFill>
                <a:latin typeface="Arial" panose="020B0604020202020204" pitchFamily="34" charset="0"/>
                <a:ea typeface="+mn-lt"/>
                <a:cs typeface="Arial" panose="020B0604020202020204" pitchFamily="34" charset="0"/>
              </a:rPr>
              <a:t>Derfor har vi samlet vår kompetanse på tvers av fag og organisering i fire forskjellige satsningsområder, slik at vi enklere kan legge tydelige strategier rundt de konkrete utfordringene. </a:t>
            </a:r>
            <a:endParaRPr lang="nb-NO" sz="1200" dirty="0">
              <a:solidFill>
                <a:schemeClr val="bg1"/>
              </a:solidFill>
              <a:latin typeface="Arial" panose="020B0604020202020204" pitchFamily="34" charset="0"/>
              <a:cs typeface="Arial" panose="020B0604020202020204" pitchFamily="34" charset="0"/>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8</a:t>
            </a:fld>
            <a:endParaRPr lang="nb-NO"/>
          </a:p>
        </p:txBody>
      </p:sp>
    </p:spTree>
    <p:extLst>
      <p:ext uri="{BB962C8B-B14F-4D97-AF65-F5344CB8AC3E}">
        <p14:creationId xmlns:p14="http://schemas.microsoft.com/office/powerpoint/2010/main" val="135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kern="1200">
                <a:solidFill>
                  <a:schemeClr val="tx1"/>
                </a:solidFill>
                <a:effectLst/>
                <a:latin typeface="+mn-lt"/>
                <a:ea typeface="+mn-ea"/>
                <a:cs typeface="+mn-cs"/>
              </a:rPr>
              <a:t>NORCE har satset en million kroner på internprosjektet (KOS) Ungt </a:t>
            </a:r>
            <a:r>
              <a:rPr lang="nb-NO" sz="1200" b="0" i="0" kern="1200" dirty="0" err="1">
                <a:solidFill>
                  <a:schemeClr val="tx1"/>
                </a:solidFill>
                <a:effectLst/>
                <a:latin typeface="+mn-lt"/>
                <a:ea typeface="+mn-ea"/>
                <a:cs typeface="+mn-cs"/>
              </a:rPr>
              <a:t>utenforskap</a:t>
            </a:r>
            <a:r>
              <a:rPr lang="nb-NO" sz="1200" b="0" i="0" kern="1200" dirty="0">
                <a:solidFill>
                  <a:schemeClr val="tx1"/>
                </a:solidFill>
                <a:effectLst/>
                <a:latin typeface="+mn-lt"/>
                <a:ea typeface="+mn-ea"/>
                <a:cs typeface="+mn-cs"/>
              </a:rPr>
              <a:t> for å samle mer kunnskap på feltet. Et av prosjektene i tilknytning er gjort for Kommunenes Sentralforbund. Forsker Rebecca Lynn </a:t>
            </a:r>
            <a:r>
              <a:rPr lang="nb-NO" sz="1200" b="0" i="0" kern="1200" dirty="0" err="1">
                <a:solidFill>
                  <a:schemeClr val="tx1"/>
                </a:solidFill>
                <a:effectLst/>
                <a:latin typeface="+mn-lt"/>
                <a:ea typeface="+mn-ea"/>
                <a:cs typeface="+mn-cs"/>
              </a:rPr>
              <a:t>Radlick</a:t>
            </a:r>
            <a:r>
              <a:rPr lang="nb-NO" sz="1200" b="0" i="0" kern="1200" dirty="0">
                <a:solidFill>
                  <a:schemeClr val="tx1"/>
                </a:solidFill>
                <a:effectLst/>
                <a:latin typeface="+mn-lt"/>
                <a:ea typeface="+mn-ea"/>
                <a:cs typeface="+mn-cs"/>
              </a:rPr>
              <a:t> og kolleger har tatt for seg 150 studier på unge voksne som ikke er i arbeid eller utdanning. Rapportene viser at unge som faller fra først og fremst trenger en voksen som ser dem. Rapportene viser også at vi ikke har så mange som faller fra som i resten av OECD, men de som faller – de faller hardere enn i resten av OECD. Og hjelpen de trenger er en som ser dem. NORCE fortsetter satsingen innenfor feltet og jobber tett med alle aktører på feltet. </a:t>
            </a:r>
            <a:endParaRPr lang="nb-NO" b="0" i="0" dirty="0">
              <a:effectLst/>
            </a:endParaRPr>
          </a:p>
          <a:p>
            <a:pPr rtl="0" fontAlgn="base"/>
            <a:r>
              <a:rPr lang="nb-NO" sz="1200" b="0" i="0" u="sng" strike="noStrike" kern="1200" dirty="0">
                <a:solidFill>
                  <a:schemeClr val="tx1"/>
                </a:solidFill>
                <a:effectLst/>
                <a:latin typeface="+mn-lt"/>
                <a:ea typeface="+mn-ea"/>
                <a:cs typeface="+mn-cs"/>
                <a:hlinkClick r:id="rId3"/>
              </a:rPr>
              <a:t>https://forskning.no/arbeid-barn-og-ungdom-skole-og-utdanning/unge-som-faller-fra-trenger-forst-og-fremst-en-voksen-som-ser-dem/1899544</a:t>
            </a:r>
            <a:r>
              <a:rPr lang="nb-NO" sz="1200" b="0" i="0" kern="1200" dirty="0">
                <a:solidFill>
                  <a:schemeClr val="tx1"/>
                </a:solidFill>
                <a:effectLst/>
                <a:latin typeface="+mn-lt"/>
                <a:ea typeface="+mn-ea"/>
                <a:cs typeface="+mn-cs"/>
              </a:rPr>
              <a:t> </a:t>
            </a:r>
            <a:endParaRPr lang="nb-NO" b="0" i="0" dirty="0">
              <a:effectLst/>
            </a:endParaRPr>
          </a:p>
          <a:p>
            <a:pPr rtl="0" fontAlgn="base"/>
            <a:r>
              <a:rPr lang="nb-NO" sz="1200" b="0" i="0" u="sng" strike="noStrike" kern="1200" dirty="0">
                <a:solidFill>
                  <a:schemeClr val="tx1"/>
                </a:solidFill>
                <a:effectLst/>
                <a:latin typeface="+mn-lt"/>
                <a:ea typeface="+mn-ea"/>
                <a:cs typeface="+mn-cs"/>
                <a:hlinkClick r:id="rId4"/>
              </a:rPr>
              <a:t>https://www.ks.no/contentassets/25072fbf9d4d4577899c335e431117d7/Unge-utenfor-arbeid-opplering-og-utdanning.pdf</a:t>
            </a:r>
            <a:r>
              <a:rPr lang="nb-NO" sz="1200" b="0" i="0" kern="1200" dirty="0">
                <a:solidFill>
                  <a:schemeClr val="tx1"/>
                </a:solidFill>
                <a:effectLst/>
                <a:latin typeface="+mn-lt"/>
                <a:ea typeface="+mn-ea"/>
                <a:cs typeface="+mn-cs"/>
              </a:rPr>
              <a:t> </a:t>
            </a:r>
            <a:endParaRPr lang="nb-NO" b="0" i="0" dirty="0">
              <a:effectLst/>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10</a:t>
            </a:fld>
            <a:endParaRPr lang="nb-NO"/>
          </a:p>
        </p:txBody>
      </p:sp>
    </p:spTree>
    <p:extLst>
      <p:ext uri="{BB962C8B-B14F-4D97-AF65-F5344CB8AC3E}">
        <p14:creationId xmlns:p14="http://schemas.microsoft.com/office/powerpoint/2010/main" val="257069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kern="1200">
                <a:solidFill>
                  <a:schemeClr val="tx1"/>
                </a:solidFill>
                <a:effectLst/>
                <a:latin typeface="+mn-lt"/>
                <a:ea typeface="+mn-ea"/>
                <a:cs typeface="+mn-cs"/>
              </a:rPr>
              <a:t>Fornybar energi er svaret, men fornybar energi som blant annet hydrogen, må ikke bare lages, men også lagres. Den forskningen har vi grepet fatt i. Vårt gamle oljelaboratorium er bygget om til </a:t>
            </a:r>
            <a:r>
              <a:rPr lang="nb-NO" sz="1200" b="0" i="0" kern="1200" err="1">
                <a:solidFill>
                  <a:schemeClr val="tx1"/>
                </a:solidFill>
                <a:effectLst/>
                <a:latin typeface="+mn-lt"/>
                <a:ea typeface="+mn-ea"/>
                <a:cs typeface="+mn-cs"/>
              </a:rPr>
              <a:t>hydrogenlab</a:t>
            </a:r>
            <a:r>
              <a:rPr lang="nb-NO" sz="1200" b="0" i="0" kern="1200">
                <a:solidFill>
                  <a:schemeClr val="tx1"/>
                </a:solidFill>
                <a:effectLst/>
                <a:latin typeface="+mn-lt"/>
                <a:ea typeface="+mn-ea"/>
                <a:cs typeface="+mn-cs"/>
              </a:rPr>
              <a:t>. Her bruker NORCE sin </a:t>
            </a:r>
            <a:r>
              <a:rPr lang="nb-NO" sz="1200" b="0" i="0" kern="1200" err="1">
                <a:solidFill>
                  <a:schemeClr val="tx1"/>
                </a:solidFill>
                <a:effectLst/>
                <a:latin typeface="+mn-lt"/>
                <a:ea typeface="+mn-ea"/>
                <a:cs typeface="+mn-cs"/>
              </a:rPr>
              <a:t>forskningslede</a:t>
            </a:r>
            <a:r>
              <a:rPr lang="nb-NO" sz="1200" b="0" i="0" kern="1200">
                <a:solidFill>
                  <a:schemeClr val="tx1"/>
                </a:solidFill>
                <a:effectLst/>
                <a:latin typeface="+mn-lt"/>
                <a:ea typeface="+mn-ea"/>
                <a:cs typeface="+mn-cs"/>
              </a:rPr>
              <a:t> Ketil </a:t>
            </a:r>
            <a:r>
              <a:rPr lang="nb-NO" sz="1200" b="0" i="0" kern="1200" err="1">
                <a:solidFill>
                  <a:schemeClr val="tx1"/>
                </a:solidFill>
                <a:effectLst/>
                <a:latin typeface="+mn-lt"/>
                <a:ea typeface="+mn-ea"/>
                <a:cs typeface="+mn-cs"/>
              </a:rPr>
              <a:t>Djurhus</a:t>
            </a:r>
            <a:r>
              <a:rPr lang="nb-NO" sz="1200" b="0" i="0" kern="1200">
                <a:solidFill>
                  <a:schemeClr val="tx1"/>
                </a:solidFill>
                <a:effectLst/>
                <a:latin typeface="+mn-lt"/>
                <a:ea typeface="+mn-ea"/>
                <a:cs typeface="+mn-cs"/>
              </a:rPr>
              <a:t> sin årelange oppsamlede kompetanse fra petroleumsforskning til å sjekke ut mulighetene for lagring av hydrogen som igjen kan lages av vann, gass, vind eller sol. </a:t>
            </a:r>
            <a:endParaRPr lang="nb-NO" b="0" i="0">
              <a:effectLst/>
            </a:endParaRPr>
          </a:p>
          <a:p>
            <a:pPr rtl="0" fontAlgn="base"/>
            <a:r>
              <a:rPr lang="nb-NO" sz="1200" b="0" i="0" kern="1200">
                <a:solidFill>
                  <a:schemeClr val="tx1"/>
                </a:solidFill>
                <a:effectLst/>
                <a:latin typeface="+mn-lt"/>
                <a:ea typeface="+mn-ea"/>
                <a:cs typeface="+mn-cs"/>
              </a:rPr>
              <a:t>Fra før vet vi at olje og gass er fanget i lommer med porøst berg. Denne kunnskapen er sentral når vi nå sjekker ut om det går an å lagre hydrogen i de gamle oljereservoarene ute på sokkelen. Og ikke bare det; Vi sikter også mot å lage ren hydrogen ut av naturgassen fra Nordsjøen- det uten at klimagassen CO2 noen gang kommer opp fra havbunnen.  </a:t>
            </a:r>
            <a:r>
              <a:rPr lang="nb-NO" b="0" i="0">
                <a:solidFill>
                  <a:srgbClr val="000000"/>
                </a:solidFill>
                <a:effectLst/>
                <a:latin typeface="Calibri" panose="020F0502020204030204" pitchFamily="34" charset="0"/>
              </a:rPr>
              <a:t>På bildet holder Ketil steinprøven fra Nordsjøen der det er 25% luftlommer-lommer der CO2- og hydrogen kan lagres.</a:t>
            </a:r>
            <a:endParaRPr lang="nb-NO" b="0" i="0">
              <a:effectLst/>
            </a:endParaRPr>
          </a:p>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12</a:t>
            </a:fld>
            <a:endParaRPr lang="nb-NO"/>
          </a:p>
        </p:txBody>
      </p:sp>
    </p:spTree>
    <p:extLst>
      <p:ext uri="{BB962C8B-B14F-4D97-AF65-F5344CB8AC3E}">
        <p14:creationId xmlns:p14="http://schemas.microsoft.com/office/powerpoint/2010/main" val="399765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sng" strike="noStrike" kern="1200">
                <a:solidFill>
                  <a:schemeClr val="tx1"/>
                </a:solidFill>
                <a:effectLst/>
                <a:latin typeface="+mn-lt"/>
                <a:ea typeface="+mn-ea"/>
                <a:cs typeface="+mn-cs"/>
                <a:hlinkClick r:id="rId3"/>
              </a:rPr>
              <a:t>klimavarsling.no – Prognoser fra Climate Futures</a:t>
            </a:r>
            <a:r>
              <a:rPr lang="nb-NO" sz="1200" b="0" i="0" kern="1200">
                <a:solidFill>
                  <a:schemeClr val="tx1"/>
                </a:solidFill>
                <a:effectLst/>
                <a:latin typeface="+mn-lt"/>
                <a:ea typeface="+mn-ea"/>
                <a:cs typeface="+mn-cs"/>
              </a:rPr>
              <a:t> </a:t>
            </a:r>
          </a:p>
          <a:p>
            <a:pPr algn="l" rtl="0" fontAlgn="base"/>
            <a:r>
              <a:rPr lang="nb-NO" sz="1800" b="0" i="0">
                <a:solidFill>
                  <a:srgbClr val="000000"/>
                </a:solidFill>
                <a:effectLst/>
                <a:latin typeface="Calibri" panose="020F0502020204030204" pitchFamily="34" charset="0"/>
              </a:rPr>
              <a:t>Sauene</a:t>
            </a:r>
            <a:r>
              <a:rPr lang="nb-NO" sz="1800" b="0" i="0">
                <a:solidFill>
                  <a:srgbClr val="000000"/>
                </a:solidFill>
                <a:effectLst/>
                <a:latin typeface="Times New Roman" panose="02020603050405020304" pitchFamily="18" charset="0"/>
              </a:rPr>
              <a:t> </a:t>
            </a:r>
            <a:r>
              <a:rPr lang="nb-NO" sz="1800" b="0" i="0">
                <a:solidFill>
                  <a:srgbClr val="000000"/>
                </a:solidFill>
                <a:effectLst/>
                <a:latin typeface="Calibri" panose="020F0502020204030204" pitchFamily="34" charset="0"/>
              </a:rPr>
              <a:t>i fjøset på Stend Videregående skole i Bergen er av rasen norsk kvit sau. De får silofor og kraftfor om vinteren, men om sommeren kjøres de ut på landet og er prisgitt gode somre og god gressvekst. </a:t>
            </a:r>
            <a:endParaRPr lang="nb-NO" b="0" i="0">
              <a:solidFill>
                <a:srgbClr val="000000"/>
              </a:solidFill>
              <a:effectLst/>
              <a:latin typeface="Segoe UI" panose="020B0502040204020203" pitchFamily="34" charset="0"/>
            </a:endParaRPr>
          </a:p>
          <a:p>
            <a:pPr algn="l" rtl="0" fontAlgn="base"/>
            <a:r>
              <a:rPr lang="nb-NO" sz="1800" b="0" i="0">
                <a:solidFill>
                  <a:srgbClr val="000000"/>
                </a:solidFill>
                <a:effectLst/>
                <a:latin typeface="Times New Roman" panose="02020603050405020304" pitchFamily="18" charset="0"/>
              </a:rPr>
              <a:t> </a:t>
            </a:r>
            <a:r>
              <a:rPr lang="nb-NO" sz="1800" b="0" i="0">
                <a:solidFill>
                  <a:srgbClr val="000000"/>
                </a:solidFill>
                <a:effectLst/>
                <a:latin typeface="Calibri" panose="020F0502020204030204" pitchFamily="34" charset="0"/>
              </a:rPr>
              <a:t>Fortilgangen er et av  fokusområdene som Manuel Hempel i NORCE sitt senter for forskningsdrevet innovasjon </a:t>
            </a:r>
            <a:r>
              <a:rPr lang="nb-NO" sz="1800" b="0" i="0" err="1">
                <a:solidFill>
                  <a:srgbClr val="000000"/>
                </a:solidFill>
                <a:effectLst/>
                <a:latin typeface="Calibri" panose="020F0502020204030204" pitchFamily="34" charset="0"/>
              </a:rPr>
              <a:t>Climate</a:t>
            </a:r>
            <a:r>
              <a:rPr lang="nb-NO" sz="1800" b="0" i="0">
                <a:solidFill>
                  <a:srgbClr val="000000"/>
                </a:solidFill>
                <a:effectLst/>
                <a:latin typeface="Calibri" panose="020F0502020204030204" pitchFamily="34" charset="0"/>
              </a:rPr>
              <a:t> Futures</a:t>
            </a:r>
            <a:r>
              <a:rPr lang="nb-NO" sz="1800" b="0" i="0">
                <a:solidFill>
                  <a:srgbClr val="000000"/>
                </a:solidFill>
                <a:effectLst/>
                <a:latin typeface="Times New Roman" panose="02020603050405020304" pitchFamily="18" charset="0"/>
              </a:rPr>
              <a:t>,</a:t>
            </a:r>
            <a:r>
              <a:rPr lang="nb-NO" sz="1800" b="0" i="0">
                <a:solidFill>
                  <a:srgbClr val="000000"/>
                </a:solidFill>
                <a:effectLst/>
                <a:latin typeface="Calibri" panose="020F0502020204030204" pitchFamily="34" charset="0"/>
              </a:rPr>
              <a:t> ser på. </a:t>
            </a:r>
            <a:r>
              <a:rPr lang="nb-NO" sz="1800" b="0" i="0">
                <a:solidFill>
                  <a:srgbClr val="000000"/>
                </a:solidFill>
                <a:effectLst/>
                <a:latin typeface="Times New Roman" panose="02020603050405020304" pitchFamily="18" charset="0"/>
              </a:rPr>
              <a:t> </a:t>
            </a:r>
            <a:r>
              <a:rPr lang="nb-NO" sz="1800" b="0" i="0">
                <a:solidFill>
                  <a:srgbClr val="000000"/>
                </a:solidFill>
                <a:effectLst/>
                <a:latin typeface="Calibri" panose="020F0502020204030204" pitchFamily="34" charset="0"/>
              </a:rPr>
              <a:t>Senteret bestående av sju </a:t>
            </a:r>
            <a:r>
              <a:rPr lang="nb-NO" sz="1800" b="0" i="0" err="1">
                <a:solidFill>
                  <a:srgbClr val="000000"/>
                </a:solidFill>
                <a:effectLst/>
                <a:latin typeface="Calibri" panose="020F0502020204030204" pitchFamily="34" charset="0"/>
              </a:rPr>
              <a:t>forskningspartere</a:t>
            </a:r>
            <a:r>
              <a:rPr lang="nb-NO" sz="1800" b="0" i="0">
                <a:solidFill>
                  <a:srgbClr val="000000"/>
                </a:solidFill>
                <a:effectLst/>
                <a:latin typeface="Calibri" panose="020F0502020204030204" pitchFamily="34" charset="0"/>
              </a:rPr>
              <a:t> og nær 30 brukerpartnere, hjelper klima- og værutsatte sektorer ved å bygge varsel ut fra fem varslingsmodeller, som hver gir 30 scenarier. </a:t>
            </a:r>
            <a:endParaRPr lang="nb-NO" b="0" i="0">
              <a:solidFill>
                <a:srgbClr val="000000"/>
              </a:solidFill>
              <a:effectLst/>
              <a:latin typeface="Segoe UI" panose="020B0502040204020203" pitchFamily="34" charset="0"/>
            </a:endParaRPr>
          </a:p>
          <a:p>
            <a:pPr algn="l" rtl="0" fontAlgn="base"/>
            <a:r>
              <a:rPr lang="nb-NO" sz="1800" b="0" i="0">
                <a:solidFill>
                  <a:srgbClr val="000000"/>
                </a:solidFill>
                <a:effectLst/>
                <a:latin typeface="Calibri" panose="020F0502020204030204" pitchFamily="34" charset="0"/>
              </a:rPr>
              <a:t>Manuel Hempel jobber i landbruksnoden. Han skal ta doktorgrad innen samfunnsgeografi og han undersøker hvordan klimavarsling fra 10 dager til 10 år frem i tid, kan gå inn i beslutningsprosessene og bidra til en reduksjon av klimarelaterte tap. Vi har her fokusgrupper med offentlig sektor,  næringsbedriftene  og bønder fra bla Tysnes, Hardanger, Trøndelag og Kongsvinger. </a:t>
            </a:r>
            <a:endParaRPr lang="nb-NO" b="0" i="0">
              <a:solidFill>
                <a:srgbClr val="000000"/>
              </a:solidFill>
              <a:effectLst/>
              <a:latin typeface="Segoe UI" panose="020B0502040204020203" pitchFamily="34" charset="0"/>
            </a:endParaRPr>
          </a:p>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14</a:t>
            </a:fld>
            <a:endParaRPr lang="nb-NO"/>
          </a:p>
        </p:txBody>
      </p:sp>
    </p:spTree>
    <p:extLst>
      <p:ext uri="{BB962C8B-B14F-4D97-AF65-F5344CB8AC3E}">
        <p14:creationId xmlns:p14="http://schemas.microsoft.com/office/powerpoint/2010/main" val="104863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kern="1200">
                <a:solidFill>
                  <a:schemeClr val="tx1"/>
                </a:solidFill>
                <a:effectLst/>
                <a:latin typeface="+mn-lt"/>
                <a:ea typeface="+mn-ea"/>
                <a:cs typeface="+mn-cs"/>
              </a:rPr>
              <a:t> </a:t>
            </a:r>
          </a:p>
          <a:p>
            <a:pPr rtl="0" fontAlgn="base"/>
            <a:r>
              <a:rPr lang="nb-NO" sz="1200" b="0" i="0" kern="1200">
                <a:solidFill>
                  <a:schemeClr val="tx1"/>
                </a:solidFill>
                <a:effectLst/>
                <a:latin typeface="+mn-lt"/>
                <a:ea typeface="+mn-ea"/>
                <a:cs typeface="+mn-cs"/>
              </a:rPr>
              <a:t> </a:t>
            </a:r>
            <a:endParaRPr lang="nb-NO" b="0" i="0">
              <a:effectLst/>
            </a:endParaRPr>
          </a:p>
          <a:p>
            <a:pPr rtl="0" fontAlgn="base"/>
            <a:r>
              <a:rPr lang="nb-NO" sz="1200" b="0" i="0" kern="1200">
                <a:solidFill>
                  <a:schemeClr val="tx1"/>
                </a:solidFill>
                <a:effectLst/>
                <a:latin typeface="+mn-lt"/>
                <a:ea typeface="+mn-ea"/>
                <a:cs typeface="+mn-cs"/>
              </a:rPr>
              <a:t>Historien </a:t>
            </a:r>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Fiskeakvakultur er essensielt for å gi sunn mat til den voksende verdensbefolkningen, men suksessen avhenger av vår evne til å finne mer bærekraftig oppdrettspraksiser og her skal EU-</a:t>
            </a:r>
            <a:r>
              <a:rPr lang="nb-NO" sz="1200" b="0" i="0" kern="1200" err="1">
                <a:solidFill>
                  <a:schemeClr val="tx1"/>
                </a:solidFill>
                <a:effectLst/>
                <a:latin typeface="+mn-lt"/>
                <a:ea typeface="+mn-ea"/>
                <a:cs typeface="+mn-cs"/>
              </a:rPr>
              <a:t>Horison</a:t>
            </a:r>
            <a:r>
              <a:rPr lang="nb-NO" sz="1200" b="0" i="0" kern="1200">
                <a:solidFill>
                  <a:schemeClr val="tx1"/>
                </a:solidFill>
                <a:effectLst/>
                <a:latin typeface="+mn-lt"/>
                <a:ea typeface="+mn-ea"/>
                <a:cs typeface="+mn-cs"/>
              </a:rPr>
              <a:t>-prosjektet </a:t>
            </a:r>
            <a:r>
              <a:rPr lang="nb-NO" sz="1200" b="0" i="0" kern="1200" err="1">
                <a:solidFill>
                  <a:schemeClr val="tx1"/>
                </a:solidFill>
                <a:effectLst/>
                <a:latin typeface="+mn-lt"/>
                <a:ea typeface="+mn-ea"/>
                <a:cs typeface="+mn-cs"/>
              </a:rPr>
              <a:t>iFishIENCi</a:t>
            </a:r>
            <a:r>
              <a:rPr lang="nb-NO" sz="1200" b="0" i="0" kern="1200">
                <a:solidFill>
                  <a:schemeClr val="tx1"/>
                </a:solidFill>
                <a:effectLst/>
                <a:latin typeface="+mn-lt"/>
                <a:ea typeface="+mn-ea"/>
                <a:cs typeface="+mn-cs"/>
              </a:rPr>
              <a:t> hjelpe til. Målet ved </a:t>
            </a:r>
            <a:r>
              <a:rPr lang="nb-NO" sz="1200" b="0" i="0" kern="1200" err="1">
                <a:solidFill>
                  <a:schemeClr val="tx1"/>
                </a:solidFill>
                <a:effectLst/>
                <a:latin typeface="+mn-lt"/>
                <a:ea typeface="+mn-ea"/>
                <a:cs typeface="+mn-cs"/>
              </a:rPr>
              <a:t>iFishIENCi</a:t>
            </a:r>
            <a:r>
              <a:rPr lang="nb-NO" sz="1200" b="0" i="0" kern="1200">
                <a:solidFill>
                  <a:schemeClr val="tx1"/>
                </a:solidFill>
                <a:effectLst/>
                <a:latin typeface="+mn-lt"/>
                <a:ea typeface="+mn-ea"/>
                <a:cs typeface="+mn-cs"/>
              </a:rPr>
              <a:t> er nemlig å utvikle og demonstrere banebrytende </a:t>
            </a:r>
            <a:r>
              <a:rPr lang="nb-NO" sz="1200" b="0" i="0" kern="1200" err="1">
                <a:solidFill>
                  <a:schemeClr val="tx1"/>
                </a:solidFill>
                <a:effectLst/>
                <a:latin typeface="+mn-lt"/>
                <a:ea typeface="+mn-ea"/>
                <a:cs typeface="+mn-cs"/>
              </a:rPr>
              <a:t>IoT</a:t>
            </a:r>
            <a:r>
              <a:rPr lang="nb-NO" sz="1200" b="0" i="0" kern="1200">
                <a:solidFill>
                  <a:schemeClr val="tx1"/>
                </a:solidFill>
                <a:effectLst/>
                <a:latin typeface="+mn-lt"/>
                <a:ea typeface="+mn-ea"/>
                <a:cs typeface="+mn-cs"/>
              </a:rPr>
              <a:t> / AI-baserte innovasjoner, samtidig som vi tar i betraktning fôringsverdikjeden som helhet. Vi bygger rett og slett mer effektive måter å overvåke fiskens helse og velferd, samt mer effektive måter å mate fisk på. Samtidig skal vi redusere presset på kilden til fiskefôringrediensene, som for eksempel landbruksavlinger og villfanget fisk som går til fiskemel og olje. </a:t>
            </a:r>
            <a:endParaRPr lang="nb-NO" b="0" i="0">
              <a:effectLst/>
            </a:endParaRPr>
          </a:p>
          <a:p>
            <a:pPr rtl="0" fontAlgn="base"/>
            <a:r>
              <a:rPr lang="nb-NO" sz="1200" b="0" i="0" kern="1200">
                <a:solidFill>
                  <a:schemeClr val="tx1"/>
                </a:solidFill>
                <a:effectLst/>
                <a:latin typeface="+mn-lt"/>
                <a:ea typeface="+mn-ea"/>
                <a:cs typeface="+mn-cs"/>
              </a:rPr>
              <a:t>På bildet ser vi NORCE-forskerne Dorinde Kleinegris, Naouel Gharbi og I-Hao Chen.  </a:t>
            </a:r>
            <a:endParaRPr lang="nb-NO" b="0" i="0">
              <a:effectLst/>
            </a:endParaRPr>
          </a:p>
          <a:p>
            <a:pPr rtl="0" fontAlgn="base"/>
            <a:r>
              <a:rPr lang="nb-NO" sz="1200" b="0" i="0" kern="1200">
                <a:solidFill>
                  <a:schemeClr val="tx1"/>
                </a:solidFill>
                <a:effectLst/>
                <a:latin typeface="+mn-lt"/>
                <a:ea typeface="+mn-ea"/>
                <a:cs typeface="+mn-cs"/>
              </a:rPr>
              <a:t> </a:t>
            </a:r>
            <a:endParaRPr lang="nb-NO" b="0" i="0">
              <a:effectLst/>
            </a:endParaRPr>
          </a:p>
          <a:p>
            <a:pPr rtl="0" fontAlgn="base"/>
            <a:r>
              <a:rPr lang="nb-NO" sz="1200" b="0" i="0" kern="1200" err="1">
                <a:solidFill>
                  <a:schemeClr val="tx1"/>
                </a:solidFill>
                <a:effectLst/>
                <a:latin typeface="+mn-lt"/>
                <a:ea typeface="+mn-ea"/>
                <a:cs typeface="+mn-cs"/>
              </a:rPr>
              <a:t>iFishIENCi</a:t>
            </a:r>
            <a:r>
              <a:rPr lang="nb-NO" sz="1200" b="0" i="0" kern="1200">
                <a:solidFill>
                  <a:schemeClr val="tx1"/>
                </a:solidFill>
                <a:effectLst/>
                <a:latin typeface="+mn-lt"/>
                <a:ea typeface="+mn-ea"/>
                <a:cs typeface="+mn-cs"/>
              </a:rPr>
              <a:t> er finansiert av EU.  16 partnere deltar i et tverrfaglig samarbeid for å skape verdensomspennende forbedringer i fiskeoppdrett.  </a:t>
            </a:r>
            <a:endParaRPr lang="nb-NO" b="0" i="0">
              <a:effectLst/>
            </a:endParaRPr>
          </a:p>
          <a:p>
            <a:pPr rtl="0" fontAlgn="base"/>
            <a:r>
              <a:rPr lang="nb-NO" sz="1200" b="0" i="0" kern="1200">
                <a:solidFill>
                  <a:schemeClr val="tx1"/>
                </a:solidFill>
                <a:effectLst/>
                <a:latin typeface="+mn-lt"/>
                <a:ea typeface="+mn-ea"/>
                <a:cs typeface="+mn-cs"/>
              </a:rPr>
              <a:t> </a:t>
            </a:r>
            <a:endParaRPr lang="nb-NO" b="0" i="0">
              <a:effectLst/>
            </a:endParaRPr>
          </a:p>
          <a:p>
            <a:pPr rtl="0" fontAlgn="base"/>
            <a:r>
              <a:rPr lang="nb-NO" sz="1200" b="0" i="0" u="sng" strike="noStrike" kern="1200">
                <a:solidFill>
                  <a:schemeClr val="tx1"/>
                </a:solidFill>
                <a:effectLst/>
                <a:latin typeface="+mn-lt"/>
                <a:ea typeface="+mn-ea"/>
                <a:cs typeface="+mn-cs"/>
                <a:hlinkClick r:id="rId3"/>
              </a:rPr>
              <a:t>The Project - iFishienci</a:t>
            </a:r>
            <a:r>
              <a:rPr lang="nb-NO" sz="1200" b="0" i="0" kern="1200">
                <a:solidFill>
                  <a:schemeClr val="tx1"/>
                </a:solidFill>
                <a:effectLst/>
                <a:latin typeface="+mn-lt"/>
                <a:ea typeface="+mn-ea"/>
                <a:cs typeface="+mn-cs"/>
              </a:rPr>
              <a:t> </a:t>
            </a:r>
            <a:endParaRPr lang="nb-NO" b="0" i="0">
              <a:effectLst/>
            </a:endParaRPr>
          </a:p>
        </p:txBody>
      </p:sp>
      <p:sp>
        <p:nvSpPr>
          <p:cNvPr id="4" name="Plassholder for lysbildenummer 3"/>
          <p:cNvSpPr>
            <a:spLocks noGrp="1"/>
          </p:cNvSpPr>
          <p:nvPr>
            <p:ph type="sldNum" sz="quarter" idx="5"/>
          </p:nvPr>
        </p:nvSpPr>
        <p:spPr/>
        <p:txBody>
          <a:bodyPr/>
          <a:lstStyle/>
          <a:p>
            <a:fld id="{B7C079EE-0A2C-F34B-BF65-D79097B232B1}" type="slidenum">
              <a:rPr lang="nb-NO" smtClean="0"/>
              <a:t>16</a:t>
            </a:fld>
            <a:endParaRPr lang="nb-NO"/>
          </a:p>
        </p:txBody>
      </p:sp>
    </p:spTree>
    <p:extLst>
      <p:ext uri="{BB962C8B-B14F-4D97-AF65-F5344CB8AC3E}">
        <p14:creationId xmlns:p14="http://schemas.microsoft.com/office/powerpoint/2010/main" val="96197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7C079EE-0A2C-F34B-BF65-D79097B232B1}" type="slidenum">
              <a:rPr lang="nb-NO" smtClean="0"/>
              <a:t>17</a:t>
            </a:fld>
            <a:endParaRPr lang="nb-NO"/>
          </a:p>
        </p:txBody>
      </p:sp>
    </p:spTree>
    <p:extLst>
      <p:ext uri="{BB962C8B-B14F-4D97-AF65-F5344CB8AC3E}">
        <p14:creationId xmlns:p14="http://schemas.microsoft.com/office/powerpoint/2010/main" val="95206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kern="1200">
                <a:solidFill>
                  <a:schemeClr val="tx1"/>
                </a:solidFill>
                <a:effectLst/>
                <a:latin typeface="+mn-lt"/>
                <a:ea typeface="+mn-ea"/>
                <a:cs typeface="+mn-cs"/>
              </a:rPr>
              <a:t>Hittil har ikke flygende droner vært velkomne inne på verken norske eller øvrige europeiske lufthavner. Dette prosjektet skaper forutsetningen for å endre på nettopp dette. </a:t>
            </a:r>
          </a:p>
          <a:p>
            <a:pPr rtl="0" fontAlgn="base"/>
            <a:r>
              <a:rPr lang="nb-NO" sz="1200" b="0" i="0" kern="1200">
                <a:solidFill>
                  <a:schemeClr val="tx1"/>
                </a:solidFill>
                <a:effectLst/>
                <a:latin typeface="+mn-lt"/>
                <a:ea typeface="+mn-ea"/>
                <a:cs typeface="+mn-cs"/>
              </a:rPr>
              <a:t>Prosjektet som undersøker autonome sensorsystemer, har som mål en mer effektiv flyplassdrift gjennom reduserte krav til manuell inspeksjon av sikkerhetskritiske områder og utstyr på flyplassen. </a:t>
            </a:r>
          </a:p>
          <a:p>
            <a:pPr rtl="0" fontAlgn="base"/>
            <a:r>
              <a:rPr lang="nb-NO" sz="1200" b="0" i="0" kern="1200">
                <a:solidFill>
                  <a:schemeClr val="tx1"/>
                </a:solidFill>
                <a:effectLst/>
                <a:latin typeface="+mn-lt"/>
                <a:ea typeface="+mn-ea"/>
                <a:cs typeface="+mn-cs"/>
              </a:rPr>
              <a:t>Et banebrytende 3-årig prosjekt som NORCE, </a:t>
            </a:r>
            <a:r>
              <a:rPr lang="nb-NO" sz="1200" b="0" i="0" kern="1200" err="1">
                <a:solidFill>
                  <a:schemeClr val="tx1"/>
                </a:solidFill>
                <a:effectLst/>
                <a:latin typeface="+mn-lt"/>
                <a:ea typeface="+mn-ea"/>
                <a:cs typeface="+mn-cs"/>
              </a:rPr>
              <a:t>Opscom</a:t>
            </a:r>
            <a:r>
              <a:rPr lang="nb-NO" sz="1200" b="0" i="0" kern="1200">
                <a:solidFill>
                  <a:schemeClr val="tx1"/>
                </a:solidFill>
                <a:effectLst/>
                <a:latin typeface="+mn-lt"/>
                <a:ea typeface="+mn-ea"/>
                <a:cs typeface="+mn-cs"/>
              </a:rPr>
              <a:t> Systems og AVINOR samarbeider om, integrerer inspeksjoner med droner og automatiske sensorsystemer, i den daglige driften av flyplasser. </a:t>
            </a:r>
          </a:p>
          <a:p>
            <a:pPr rtl="0" fontAlgn="base"/>
            <a:r>
              <a:rPr lang="nb-NO" sz="1200" b="0" i="0" kern="1200" err="1">
                <a:solidFill>
                  <a:schemeClr val="tx1"/>
                </a:solidFill>
                <a:effectLst/>
                <a:latin typeface="+mn-lt"/>
                <a:ea typeface="+mn-ea"/>
                <a:cs typeface="+mn-cs"/>
              </a:rPr>
              <a:t>Opscom</a:t>
            </a:r>
            <a:r>
              <a:rPr lang="nb-NO" sz="1200" b="0" i="0" kern="1200">
                <a:solidFill>
                  <a:schemeClr val="tx1"/>
                </a:solidFill>
                <a:effectLst/>
                <a:latin typeface="+mn-lt"/>
                <a:ea typeface="+mn-ea"/>
                <a:cs typeface="+mn-cs"/>
              </a:rPr>
              <a:t> Systems er administrativ leder og eier av prosjektet, mens NORCE er forskningspartner. </a:t>
            </a:r>
          </a:p>
          <a:p>
            <a:pPr rtl="0" fontAlgn="base"/>
            <a:r>
              <a:rPr lang="nb-NO" sz="1200" b="0" i="0" kern="1200">
                <a:solidFill>
                  <a:schemeClr val="tx1"/>
                </a:solidFill>
                <a:effectLst/>
                <a:latin typeface="+mn-lt"/>
                <a:ea typeface="+mn-ea"/>
                <a:cs typeface="+mn-cs"/>
              </a:rPr>
              <a:t>Prosjektet vil vise verdien av nye digitale løsninger - og allerede tenke på hvordan disse kan tas i bruk i ordinær flyplassdrift. </a:t>
            </a:r>
            <a:r>
              <a:rPr lang="nb-NO" sz="1200" b="0" i="0" kern="1200" err="1">
                <a:solidFill>
                  <a:schemeClr val="tx1"/>
                </a:solidFill>
                <a:effectLst/>
                <a:latin typeface="+mn-lt"/>
                <a:ea typeface="+mn-ea"/>
                <a:cs typeface="+mn-cs"/>
              </a:rPr>
              <a:t>Opscom</a:t>
            </a:r>
            <a:r>
              <a:rPr lang="nb-NO" sz="1200" b="0" i="0" kern="1200">
                <a:solidFill>
                  <a:schemeClr val="tx1"/>
                </a:solidFill>
                <a:effectLst/>
                <a:latin typeface="+mn-lt"/>
                <a:ea typeface="+mn-ea"/>
                <a:cs typeface="+mn-cs"/>
              </a:rPr>
              <a:t> Systems skal sammen med NORCE utvikle nye digitale løsninger som analyserer bildene og identifiserer feil eller mangler på objektet digitalt og </a:t>
            </a:r>
            <a:r>
              <a:rPr lang="nb-NO" sz="1200" b="0" i="0" kern="1200" err="1">
                <a:solidFill>
                  <a:schemeClr val="tx1"/>
                </a:solidFill>
                <a:effectLst/>
                <a:latin typeface="+mn-lt"/>
                <a:ea typeface="+mn-ea"/>
                <a:cs typeface="+mn-cs"/>
              </a:rPr>
              <a:t>georeferert</a:t>
            </a:r>
            <a:r>
              <a:rPr lang="nb-NO" sz="1200" b="0" i="0" kern="1200">
                <a:solidFill>
                  <a:schemeClr val="tx1"/>
                </a:solidFill>
                <a:effectLst/>
                <a:latin typeface="+mn-lt"/>
                <a:ea typeface="+mn-ea"/>
                <a:cs typeface="+mn-cs"/>
              </a:rPr>
              <a:t> i en database, og genererer arbeidsordre direkte inn i flyplassens drifts og sikkerhetsstyrings-system.  </a:t>
            </a:r>
          </a:p>
        </p:txBody>
      </p:sp>
      <p:sp>
        <p:nvSpPr>
          <p:cNvPr id="4" name="Plassholder for lysbildenummer 3"/>
          <p:cNvSpPr>
            <a:spLocks noGrp="1"/>
          </p:cNvSpPr>
          <p:nvPr>
            <p:ph type="sldNum" sz="quarter" idx="5"/>
          </p:nvPr>
        </p:nvSpPr>
        <p:spPr/>
        <p:txBody>
          <a:bodyPr/>
          <a:lstStyle/>
          <a:p>
            <a:fld id="{B7C079EE-0A2C-F34B-BF65-D79097B232B1}" type="slidenum">
              <a:rPr lang="nb-NO" smtClean="0"/>
              <a:t>18</a:t>
            </a:fld>
            <a:endParaRPr lang="nb-NO"/>
          </a:p>
        </p:txBody>
      </p:sp>
    </p:spTree>
    <p:extLst>
      <p:ext uri="{BB962C8B-B14F-4D97-AF65-F5344CB8AC3E}">
        <p14:creationId xmlns:p14="http://schemas.microsoft.com/office/powerpoint/2010/main" val="3825493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933EE8-D5FB-8946-9746-79B04F3904D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07DAE9C-0167-0B4C-B531-663123E5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C0CF3FF-7B7E-CC4D-9DDB-F3A425535BD9}"/>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F940F322-21BD-2047-8B72-6A6164FBD6D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71CEA73-4F36-1946-8902-160FB90C6F35}"/>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4477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9A3843-C84C-1E44-AFC7-3E901E23BAE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1DA3BED-F979-AA44-A9AB-A60F410110F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A0AC5A-4E43-D04A-89B6-BB8F47C8B281}"/>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FE3F5982-3127-7244-AEEB-EE90CE2931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695297-790C-574B-AB04-9C0059272DE2}"/>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115827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BDAB108-C2C8-9146-B9FA-EFDA0B86C9E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29B4C16-A7F5-8040-A071-127402DCF7F2}"/>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81424FC-2762-E341-8C57-8C26B1B01BA3}"/>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9F075FB3-AD97-8B4E-B84A-47E8BF137D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8CB63ED-B9B7-314A-8C38-3DC07C680477}"/>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922857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6" name="_People" descr="_People">
            <a:hlinkClick r:id="" action="ppaction://media"/>
            <a:extLst>
              <a:ext uri="{FF2B5EF4-FFF2-40B4-BE49-F238E27FC236}">
                <a16:creationId xmlns:a16="http://schemas.microsoft.com/office/drawing/2014/main" id="{2CD40D33-D4A8-944A-8C36-56309644B5D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lum bright="-22000" contrast="-33000"/>
          </a:blip>
          <a:stretch>
            <a:fillRect/>
          </a:stretch>
        </p:blipFill>
        <p:spPr>
          <a:xfrm>
            <a:off x="-11575" y="-11575"/>
            <a:ext cx="12212579" cy="6869575"/>
          </a:xfrm>
          <a:prstGeom prst="rect">
            <a:avLst/>
          </a:prstGeom>
        </p:spPr>
      </p:pic>
    </p:spTree>
    <p:extLst>
      <p:ext uri="{BB962C8B-B14F-4D97-AF65-F5344CB8AC3E}">
        <p14:creationId xmlns:p14="http://schemas.microsoft.com/office/powerpoint/2010/main" val="412842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6" name="_Wind" descr="_Wind">
            <a:hlinkClick r:id="" action="ppaction://media"/>
            <a:extLst>
              <a:ext uri="{FF2B5EF4-FFF2-40B4-BE49-F238E27FC236}">
                <a16:creationId xmlns:a16="http://schemas.microsoft.com/office/drawing/2014/main" id="{173D84AD-8BC0-5D4D-A4C1-A8D14390132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30" y="0"/>
            <a:ext cx="12200468" cy="6862763"/>
          </a:xfrm>
          <a:prstGeom prst="rect">
            <a:avLst/>
          </a:prstGeom>
        </p:spPr>
      </p:pic>
    </p:spTree>
    <p:extLst>
      <p:ext uri="{BB962C8B-B14F-4D97-AF65-F5344CB8AC3E}">
        <p14:creationId xmlns:p14="http://schemas.microsoft.com/office/powerpoint/2010/main" val="253452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pic>
        <p:nvPicPr>
          <p:cNvPr id="6" name="_Sea" descr="_Sea">
            <a:hlinkClick r:id="" action="ppaction://media"/>
            <a:extLst>
              <a:ext uri="{FF2B5EF4-FFF2-40B4-BE49-F238E27FC236}">
                <a16:creationId xmlns:a16="http://schemas.microsoft.com/office/drawing/2014/main" id="{646415F9-D254-DF46-A734-7960D0061A6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225" y="-6812"/>
            <a:ext cx="12204110" cy="6864812"/>
          </a:xfrm>
          <a:prstGeom prst="rect">
            <a:avLst/>
          </a:prstGeom>
        </p:spPr>
      </p:pic>
    </p:spTree>
    <p:extLst>
      <p:ext uri="{BB962C8B-B14F-4D97-AF65-F5344CB8AC3E}">
        <p14:creationId xmlns:p14="http://schemas.microsoft.com/office/powerpoint/2010/main" val="33913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7" name="_Antartic" descr="_Antartic">
            <a:hlinkClick r:id="" action="ppaction://media"/>
            <a:extLst>
              <a:ext uri="{FF2B5EF4-FFF2-40B4-BE49-F238E27FC236}">
                <a16:creationId xmlns:a16="http://schemas.microsoft.com/office/drawing/2014/main" id="{317748AD-BE36-F545-BB73-CCF2AD4A51A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225" y="-6812"/>
            <a:ext cx="12204110" cy="6864812"/>
          </a:xfrm>
          <a:prstGeom prst="rect">
            <a:avLst/>
          </a:prstGeom>
        </p:spPr>
      </p:pic>
    </p:spTree>
    <p:extLst>
      <p:ext uri="{BB962C8B-B14F-4D97-AF65-F5344CB8AC3E}">
        <p14:creationId xmlns:p14="http://schemas.microsoft.com/office/powerpoint/2010/main" val="88306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B29E93-AD4B-AB43-90D5-0E7FBFA2987A}"/>
              </a:ext>
            </a:extLst>
          </p:cNvPr>
          <p:cNvSpPr>
            <a:spLocks noGrp="1"/>
          </p:cNvSpPr>
          <p:nvPr>
            <p:ph type="title"/>
          </p:nvPr>
        </p:nvSpPr>
        <p:spPr/>
        <p:txBody>
          <a:bodyPr/>
          <a:lstStyle/>
          <a:p>
            <a:r>
              <a:rPr lang="nb-NO"/>
              <a:t>Klikk for å redigere tittelstil</a:t>
            </a:r>
            <a:endParaRPr lang="en-US"/>
          </a:p>
        </p:txBody>
      </p:sp>
      <p:pic>
        <p:nvPicPr>
          <p:cNvPr id="4" name="Kart_NORCE_nytt" descr="Kart_NORCE_nytt">
            <a:hlinkClick r:id="" action="ppaction://media"/>
            <a:extLst>
              <a:ext uri="{FF2B5EF4-FFF2-40B4-BE49-F238E27FC236}">
                <a16:creationId xmlns:a16="http://schemas.microsoft.com/office/drawing/2014/main" id="{9C034B12-0661-864A-AC72-E6C3FEC2DE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938" y="3175"/>
            <a:ext cx="12192000" cy="6858000"/>
          </a:xfrm>
          <a:prstGeom prst="rect">
            <a:avLst/>
          </a:prstGeom>
        </p:spPr>
      </p:pic>
    </p:spTree>
    <p:extLst>
      <p:ext uri="{BB962C8B-B14F-4D97-AF65-F5344CB8AC3E}">
        <p14:creationId xmlns:p14="http://schemas.microsoft.com/office/powerpoint/2010/main" val="175899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D4BD8D-EE61-5944-A49A-4B32013ED31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0F61188-018E-0B40-B415-6B456FB6BC2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60F374-459D-BE49-9C91-0C6F5B6A889E}"/>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EB2C6CD0-054B-454F-A592-FF5E464497B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54245CA-148F-3C46-B3BD-432B83F733B7}"/>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56702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30118C-B9A3-C242-A647-E605D353B74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4D7AC75-02A6-E04A-8912-7DA30CB143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A28B94A-E7A7-0248-B1F5-68277EE92CA9}"/>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9BE69D67-92DC-7647-BB7A-D3F1BD9EE3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11E3AC2-81FD-4C4B-A7A9-FA173B7C27F6}"/>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19610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20F28-C52F-AF42-88C6-2601EE0000D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86DD2D3-9145-6447-B9DE-4F0891B1E09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4BAF9E-09AA-AA46-89EE-217FC0DFE18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D167403-E88B-6440-A97B-454C25BE569B}"/>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79EFDEEB-5DEE-1241-81D0-E7091853BA0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4DA038D-6718-E845-856E-6075BCCC3A3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29557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2942D5-100F-CE4B-8CFC-704D7AF4DC6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9B6C1B8-C2A1-C34E-9FD3-6E2D4202F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64AF032-0008-8E41-9067-68E3419B22E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A9E8D6B-3619-7D42-8CEA-9BFBB8844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1888EE8-F209-EA4E-ACA9-131F2439E26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6A074B1-C07E-F048-883E-46E376385A17}"/>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8" name="Plassholder for bunntekst 7">
            <a:extLst>
              <a:ext uri="{FF2B5EF4-FFF2-40B4-BE49-F238E27FC236}">
                <a16:creationId xmlns:a16="http://schemas.microsoft.com/office/drawing/2014/main" id="{6E01934D-3B97-BA49-B615-51D7B175920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73EB35D-E828-A048-B11D-719CBF86130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21727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5997ED-71A5-9340-87A6-6B8E94C096A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1D40E26-85E3-AA4A-9ED6-76BA55BB6098}"/>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4" name="Plassholder for bunntekst 3">
            <a:extLst>
              <a:ext uri="{FF2B5EF4-FFF2-40B4-BE49-F238E27FC236}">
                <a16:creationId xmlns:a16="http://schemas.microsoft.com/office/drawing/2014/main" id="{55532C22-B144-F14D-A864-ABAE2EB9410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77DACD1-191B-AD48-A56A-BF9A41DDF1B4}"/>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84845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8AC80C3-A977-7B42-AAF1-88E20EBBCFAB}"/>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3" name="Plassholder for bunntekst 2">
            <a:extLst>
              <a:ext uri="{FF2B5EF4-FFF2-40B4-BE49-F238E27FC236}">
                <a16:creationId xmlns:a16="http://schemas.microsoft.com/office/drawing/2014/main" id="{D9522395-7419-A245-A975-6D97615704B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30F8599-5871-914E-A74D-7119DD9A19D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65012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3B2566-3E24-7346-A785-013AC8E8023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24DBB14-E86E-FB4F-89EE-6554E3ECBC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35C627A-863C-A143-AEC6-17E846150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9A1F710-F38D-7D4A-AA6E-0F4B20CB7E64}"/>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F157F158-9494-0444-AE6E-218D03EFB48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5DD11D4-DF24-DC43-B668-CF40D155B032}"/>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60275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457BF-4372-184A-85DF-FE316F48865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0E2F61C-5F89-D547-8AD7-A0E299C83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7A92DB4-489D-5A44-819A-E87C5B991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7744589-FF4C-A549-9BC1-E03CFE411C3E}"/>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EC99BF16-4575-924C-8C84-CE312F3F8AD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B624A07-CFDD-1B4A-A72C-A53707D356D3}"/>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4136380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5DC964A-8FD4-154A-8C02-2FB3DF0B5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1D3900A-9543-C64C-AFF1-0BEE271ED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CECA93-608C-6B4A-99EE-3C29FDB24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39DB4682-45D2-4946-8276-17A757962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C70A26A-6A09-604F-B089-2A76E1FA9C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02A60-45F7-4F4F-9244-192C464E5BC8}" type="slidenum">
              <a:rPr lang="nb-NO" smtClean="0"/>
              <a:t>‹#›</a:t>
            </a:fld>
            <a:endParaRPr lang="nb-NO"/>
          </a:p>
        </p:txBody>
      </p:sp>
    </p:spTree>
    <p:extLst>
      <p:ext uri="{BB962C8B-B14F-4D97-AF65-F5344CB8AC3E}">
        <p14:creationId xmlns:p14="http://schemas.microsoft.com/office/powerpoint/2010/main" val="295330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jpeg"/><Relationship Id="rId7" Type="http://schemas.openxmlformats.org/officeDocument/2006/relationships/image" Target="../media/image37.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svg"/><Relationship Id="rId10" Type="http://schemas.openxmlformats.org/officeDocument/2006/relationships/image" Target="../media/image40.gif"/><Relationship Id="rId4" Type="http://schemas.openxmlformats.org/officeDocument/2006/relationships/image" Target="../media/image34.png"/><Relationship Id="rId9" Type="http://schemas.openxmlformats.org/officeDocument/2006/relationships/image" Target="../media/image39.gif"/></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40.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0.sv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gif"/><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3" name="NORCE_forsidevideo_PPT" descr="NORCE_forsidevideo_PPT">
            <a:hlinkClick r:id="" action="ppaction://media"/>
            <a:extLst>
              <a:ext uri="{FF2B5EF4-FFF2-40B4-BE49-F238E27FC236}">
                <a16:creationId xmlns:a16="http://schemas.microsoft.com/office/drawing/2014/main" id="{CB096129-BD2A-AC4B-8715-4821E5A0A1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26" r="1005"/>
          <a:stretch/>
        </p:blipFill>
        <p:spPr>
          <a:xfrm>
            <a:off x="1" y="9549"/>
            <a:ext cx="12192000" cy="6866207"/>
          </a:xfrm>
          <a:prstGeom prst="rect">
            <a:avLst/>
          </a:prstGeom>
        </p:spPr>
      </p:pic>
      <p:sp>
        <p:nvSpPr>
          <p:cNvPr id="18" name="Tittel 1">
            <a:extLst>
              <a:ext uri="{FF2B5EF4-FFF2-40B4-BE49-F238E27FC236}">
                <a16:creationId xmlns:a16="http://schemas.microsoft.com/office/drawing/2014/main" id="{3197FD98-0012-1048-8C63-7C4B4ED6B253}"/>
              </a:ext>
            </a:extLst>
          </p:cNvPr>
          <p:cNvSpPr txBox="1">
            <a:spLocks/>
          </p:cNvSpPr>
          <p:nvPr/>
        </p:nvSpPr>
        <p:spPr>
          <a:xfrm>
            <a:off x="1445882" y="4187495"/>
            <a:ext cx="9285217" cy="17774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spc="-150" dirty="0">
                <a:solidFill>
                  <a:schemeClr val="bg1"/>
                </a:solidFill>
                <a:latin typeface="Arial" panose="020B0604020202020204" pitchFamily="34" charset="0"/>
                <a:cs typeface="Arial" panose="020B0604020202020204" pitchFamily="34" charset="0"/>
              </a:rPr>
              <a:t>Lidenskap </a:t>
            </a:r>
            <a:r>
              <a:rPr lang="nb-NO" sz="5400" spc="-150" dirty="0">
                <a:solidFill>
                  <a:schemeClr val="bg1"/>
                </a:solidFill>
                <a:latin typeface="Arial" panose="020B0604020202020204" pitchFamily="34" charset="0"/>
                <a:cs typeface="Arial" panose="020B0604020202020204" pitchFamily="34" charset="0"/>
              </a:rPr>
              <a:t>for</a:t>
            </a:r>
            <a:r>
              <a:rPr lang="nb-NO" sz="6000" spc="-150" dirty="0">
                <a:solidFill>
                  <a:schemeClr val="bg1"/>
                </a:solidFill>
                <a:latin typeface="Arial" panose="020B0604020202020204" pitchFamily="34" charset="0"/>
                <a:cs typeface="Arial" panose="020B0604020202020204" pitchFamily="34" charset="0"/>
              </a:rPr>
              <a:t> kunnskap</a:t>
            </a:r>
            <a:br>
              <a:rPr lang="nb-NO" sz="6000" spc="-150" dirty="0">
                <a:solidFill>
                  <a:schemeClr val="bg1"/>
                </a:solidFill>
                <a:latin typeface="Arial" panose="020B0604020202020204" pitchFamily="34" charset="0"/>
                <a:cs typeface="Arial" panose="020B0604020202020204" pitchFamily="34" charset="0"/>
              </a:rPr>
            </a:br>
            <a:r>
              <a:rPr lang="nb-NO" sz="6000" spc="-150" dirty="0">
                <a:solidFill>
                  <a:srgbClr val="80B7BA"/>
                </a:solidFill>
                <a:latin typeface="Arial" panose="020B0604020202020204" pitchFamily="34" charset="0"/>
                <a:cs typeface="Arial" panose="020B0604020202020204" pitchFamily="34" charset="0"/>
              </a:rPr>
              <a:t>– sammen for bærekraft</a:t>
            </a:r>
          </a:p>
        </p:txBody>
      </p:sp>
      <p:pic>
        <p:nvPicPr>
          <p:cNvPr id="9" name="Grafikk 8">
            <a:extLst>
              <a:ext uri="{FF2B5EF4-FFF2-40B4-BE49-F238E27FC236}">
                <a16:creationId xmlns:a16="http://schemas.microsoft.com/office/drawing/2014/main" id="{D93BB34E-15E1-384D-A358-E9252A7D293E}"/>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47271" y="1026549"/>
            <a:ext cx="1364703" cy="390447"/>
          </a:xfrm>
          <a:prstGeom prst="rect">
            <a:avLst/>
          </a:prstGeom>
        </p:spPr>
      </p:pic>
      <p:sp>
        <p:nvSpPr>
          <p:cNvPr id="11" name="Tittel 1">
            <a:extLst>
              <a:ext uri="{FF2B5EF4-FFF2-40B4-BE49-F238E27FC236}">
                <a16:creationId xmlns:a16="http://schemas.microsoft.com/office/drawing/2014/main" id="{B456AD32-CB81-1B4C-A30A-07AAC20C7C2E}"/>
              </a:ext>
            </a:extLst>
          </p:cNvPr>
          <p:cNvSpPr txBox="1">
            <a:spLocks/>
          </p:cNvSpPr>
          <p:nvPr/>
        </p:nvSpPr>
        <p:spPr>
          <a:xfrm>
            <a:off x="2782555" y="7876611"/>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a:solidFill>
                  <a:srgbClr val="80B7BA"/>
                </a:solidFill>
                <a:latin typeface="Arial" panose="020B0604020202020204" pitchFamily="34" charset="0"/>
                <a:ea typeface="+mj-lt"/>
                <a:cs typeface="Arial" panose="020B0604020202020204" pitchFamily="34" charset="0"/>
              </a:rPr>
              <a:t>NORCE er et uavhengig forskningsinstitutt, som leverer forskning til offentlig og privat sektor, slik at det kan tas </a:t>
            </a:r>
            <a:r>
              <a:rPr lang="nb-NO" sz="3600">
                <a:solidFill>
                  <a:schemeClr val="bg1"/>
                </a:solidFill>
                <a:latin typeface="Arial" panose="020B0604020202020204" pitchFamily="34" charset="0"/>
                <a:ea typeface="+mj-lt"/>
                <a:cs typeface="Arial" panose="020B0604020202020204" pitchFamily="34" charset="0"/>
              </a:rPr>
              <a:t>kloke og bærekraftige valg for fremtiden.</a:t>
            </a:r>
            <a:endParaRPr lang="nb-NO" sz="6000">
              <a:solidFill>
                <a:schemeClr val="bg1"/>
              </a:solidFill>
              <a:latin typeface="Arial" panose="020B0604020202020204" pitchFamily="34" charset="0"/>
              <a:ea typeface="+mj-lt"/>
              <a:cs typeface="Arial" panose="020B0604020202020204" pitchFamily="34" charset="0"/>
            </a:endParaRPr>
          </a:p>
        </p:txBody>
      </p:sp>
      <p:pic>
        <p:nvPicPr>
          <p:cNvPr id="12" name="Grafikk 11">
            <a:extLst>
              <a:ext uri="{FF2B5EF4-FFF2-40B4-BE49-F238E27FC236}">
                <a16:creationId xmlns:a16="http://schemas.microsoft.com/office/drawing/2014/main" id="{9B5205C9-E7A8-9F4E-99A7-D3C096FBDC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2455" y="1979384"/>
            <a:ext cx="2732324" cy="2705271"/>
          </a:xfrm>
          <a:prstGeom prst="rect">
            <a:avLst/>
          </a:prstGeom>
        </p:spPr>
      </p:pic>
    </p:spTree>
    <p:extLst>
      <p:ext uri="{BB962C8B-B14F-4D97-AF65-F5344CB8AC3E}">
        <p14:creationId xmlns:p14="http://schemas.microsoft.com/office/powerpoint/2010/main" val="30068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 fill="hold"/>
                                        <p:tgtEl>
                                          <p:spTgt spid="3"/>
                                        </p:tgtEl>
                                      </p:cBhvr>
                                    </p:cmd>
                                  </p:childTnLst>
                                </p:cTn>
                              </p:par>
                            </p:childTnLst>
                          </p:cTn>
                        </p:par>
                        <p:par>
                          <p:cTn id="7" fill="hold">
                            <p:stCondLst>
                              <p:cond delay="6080"/>
                            </p:stCondLst>
                            <p:childTnLst>
                              <p:par>
                                <p:cTn id="8" presetID="8" presetClass="emph" presetSubtype="0" repeatCount="indefinite" fill="hold" nodeType="afterEffect">
                                  <p:stCondLst>
                                    <p:cond delay="0"/>
                                  </p:stCondLst>
                                  <p:childTnLst>
                                    <p:animRot by="21600000">
                                      <p:cBhvr>
                                        <p:cTn id="9" dur="40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49E879D2-8B46-9A4A-A42B-2C54DAF48B8C}"/>
              </a:ext>
            </a:extLst>
          </p:cNvPr>
          <p:cNvGrpSpPr/>
          <p:nvPr/>
        </p:nvGrpSpPr>
        <p:grpSpPr>
          <a:xfrm>
            <a:off x="-17076" y="-23496"/>
            <a:ext cx="12221568" cy="6901399"/>
            <a:chOff x="-17076" y="-23496"/>
            <a:chExt cx="12221568" cy="6901399"/>
          </a:xfrm>
        </p:grpSpPr>
        <p:pic>
          <p:nvPicPr>
            <p:cNvPr id="29" name="Bilde 28">
              <a:extLst>
                <a:ext uri="{FF2B5EF4-FFF2-40B4-BE49-F238E27FC236}">
                  <a16:creationId xmlns:a16="http://schemas.microsoft.com/office/drawing/2014/main" id="{BFA5C37A-B377-C247-8A42-FC2480E0160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17076" y="-23496"/>
              <a:ext cx="3206841" cy="6901399"/>
            </a:xfrm>
            <a:prstGeom prst="rect">
              <a:avLst/>
            </a:prstGeom>
          </p:spPr>
        </p:pic>
        <p:pic>
          <p:nvPicPr>
            <p:cNvPr id="6" name="Bilde 5">
              <a:extLst>
                <a:ext uri="{FF2B5EF4-FFF2-40B4-BE49-F238E27FC236}">
                  <a16:creationId xmlns:a16="http://schemas.microsoft.com/office/drawing/2014/main" id="{724EC11A-C160-8649-9409-71C560EDDF5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189767" y="-23496"/>
              <a:ext cx="9014725" cy="6901399"/>
            </a:xfrm>
            <a:prstGeom prst="rect">
              <a:avLst/>
            </a:prstGeom>
          </p:spPr>
        </p:pic>
      </p:grpSp>
      <p:sp>
        <p:nvSpPr>
          <p:cNvPr id="17" name="Rektangel 16">
            <a:extLst>
              <a:ext uri="{FF2B5EF4-FFF2-40B4-BE49-F238E27FC236}">
                <a16:creationId xmlns:a16="http://schemas.microsoft.com/office/drawing/2014/main" id="{8D1A17DB-F43F-E649-BFB2-F0589A5D9CDA}"/>
              </a:ext>
            </a:extLst>
          </p:cNvPr>
          <p:cNvSpPr/>
          <p:nvPr/>
        </p:nvSpPr>
        <p:spPr>
          <a:xfrm>
            <a:off x="1170222" y="9458934"/>
            <a:ext cx="6718720"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Bærekraftig energiproduksjon</a:t>
            </a:r>
          </a:p>
        </p:txBody>
      </p:sp>
      <p:sp>
        <p:nvSpPr>
          <p:cNvPr id="18" name="Tittel 1">
            <a:extLst>
              <a:ext uri="{FF2B5EF4-FFF2-40B4-BE49-F238E27FC236}">
                <a16:creationId xmlns:a16="http://schemas.microsoft.com/office/drawing/2014/main" id="{9CBA18E8-F4D3-9949-A21C-EBC9304FA32A}"/>
              </a:ext>
            </a:extLst>
          </p:cNvPr>
          <p:cNvSpPr txBox="1">
            <a:spLocks/>
          </p:cNvSpPr>
          <p:nvPr/>
        </p:nvSpPr>
        <p:spPr>
          <a:xfrm>
            <a:off x="8180291" y="11501776"/>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a:t>
            </a:r>
          </a:p>
          <a:p>
            <a:r>
              <a:rPr lang="nb-NO" sz="1800" dirty="0">
                <a:solidFill>
                  <a:schemeClr val="bg1"/>
                </a:solidFill>
                <a:latin typeface="Arial" panose="020B0604020202020204" pitchFamily="34" charset="0"/>
                <a:ea typeface="+mj-lt"/>
                <a:cs typeface="Arial" panose="020B0604020202020204" pitchFamily="34" charset="0"/>
              </a:rPr>
              <a:t>fremtidens energiformer.</a:t>
            </a:r>
          </a:p>
        </p:txBody>
      </p:sp>
      <p:sp>
        <p:nvSpPr>
          <p:cNvPr id="19" name="Rektangel 18">
            <a:extLst>
              <a:ext uri="{FF2B5EF4-FFF2-40B4-BE49-F238E27FC236}">
                <a16:creationId xmlns:a16="http://schemas.microsoft.com/office/drawing/2014/main" id="{87038AB0-A12F-6C45-832C-B820D51FF34E}"/>
              </a:ext>
            </a:extLst>
          </p:cNvPr>
          <p:cNvSpPr/>
          <p:nvPr/>
        </p:nvSpPr>
        <p:spPr>
          <a:xfrm>
            <a:off x="1246748" y="8068777"/>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2</a:t>
            </a:r>
            <a:endParaRPr lang="en-US" sz="3200" dirty="0">
              <a:solidFill>
                <a:schemeClr val="bg1"/>
              </a:solidFill>
            </a:endParaRPr>
          </a:p>
        </p:txBody>
      </p:sp>
      <p:sp>
        <p:nvSpPr>
          <p:cNvPr id="22" name="Rektangel 21">
            <a:extLst>
              <a:ext uri="{FF2B5EF4-FFF2-40B4-BE49-F238E27FC236}">
                <a16:creationId xmlns:a16="http://schemas.microsoft.com/office/drawing/2014/main" id="{A5405D2A-8886-6340-912A-4EDD919E726B}"/>
              </a:ext>
            </a:extLst>
          </p:cNvPr>
          <p:cNvSpPr/>
          <p:nvPr/>
        </p:nvSpPr>
        <p:spPr>
          <a:xfrm>
            <a:off x="6989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ktangel 25">
            <a:extLst>
              <a:ext uri="{FF2B5EF4-FFF2-40B4-BE49-F238E27FC236}">
                <a16:creationId xmlns:a16="http://schemas.microsoft.com/office/drawing/2014/main" id="{0183A22C-063F-FA45-8854-3F0B8D3FBCDC}"/>
              </a:ext>
            </a:extLst>
          </p:cNvPr>
          <p:cNvSpPr/>
          <p:nvPr/>
        </p:nvSpPr>
        <p:spPr>
          <a:xfrm>
            <a:off x="1163906" y="3205605"/>
            <a:ext cx="3471890" cy="23206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dirty="0">
                <a:solidFill>
                  <a:srgbClr val="0E1940"/>
                </a:solidFill>
                <a:latin typeface="Arial" panose="020B0604020202020204" pitchFamily="34" charset="0"/>
              </a:rPr>
              <a:t>Unge som faller fra trenger først og fremst en voksen som ser dem</a:t>
            </a:r>
          </a:p>
        </p:txBody>
      </p:sp>
      <p:sp>
        <p:nvSpPr>
          <p:cNvPr id="27" name="Rektangel 26">
            <a:extLst>
              <a:ext uri="{FF2B5EF4-FFF2-40B4-BE49-F238E27FC236}">
                <a16:creationId xmlns:a16="http://schemas.microsoft.com/office/drawing/2014/main" id="{BDD8D1E5-9644-E245-BB13-FD3A09266FDF}"/>
              </a:ext>
            </a:extLst>
          </p:cNvPr>
          <p:cNvSpPr/>
          <p:nvPr/>
        </p:nvSpPr>
        <p:spPr>
          <a:xfrm>
            <a:off x="1246748" y="1672873"/>
            <a:ext cx="2585023" cy="76367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2400" dirty="0">
                <a:solidFill>
                  <a:srgbClr val="80B7BA"/>
                </a:solidFill>
                <a:latin typeface="Arial" panose="020B0604020202020204" pitchFamily="34" charset="0"/>
              </a:rPr>
              <a:t>Trygge og gode samfunn</a:t>
            </a:r>
            <a:endParaRPr lang="nb-NO" sz="1400" dirty="0">
              <a:solidFill>
                <a:srgbClr val="80B7BA"/>
              </a:solidFill>
            </a:endParaRPr>
          </a:p>
        </p:txBody>
      </p:sp>
      <p:sp>
        <p:nvSpPr>
          <p:cNvPr id="28" name="Rektangel 27">
            <a:extLst>
              <a:ext uri="{FF2B5EF4-FFF2-40B4-BE49-F238E27FC236}">
                <a16:creationId xmlns:a16="http://schemas.microsoft.com/office/drawing/2014/main" id="{BF677B5A-37C7-F14C-8E42-2AA5BF82B3CB}"/>
              </a:ext>
            </a:extLst>
          </p:cNvPr>
          <p:cNvSpPr/>
          <p:nvPr/>
        </p:nvSpPr>
        <p:spPr>
          <a:xfrm>
            <a:off x="1246748" y="128529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rgbClr val="80B7BA"/>
                </a:solidFill>
                <a:latin typeface="Arial" panose="020B0604020202020204" pitchFamily="34" charset="0"/>
                <a:cs typeface="Arial" panose="020B0604020202020204" pitchFamily="34" charset="0"/>
              </a:rPr>
              <a:t>1</a:t>
            </a:r>
            <a:endParaRPr lang="en-US" dirty="0">
              <a:solidFill>
                <a:srgbClr val="80B7BA"/>
              </a:solidFill>
            </a:endParaRPr>
          </a:p>
        </p:txBody>
      </p:sp>
    </p:spTree>
    <p:extLst>
      <p:ext uri="{BB962C8B-B14F-4D97-AF65-F5344CB8AC3E}">
        <p14:creationId xmlns:p14="http://schemas.microsoft.com/office/powerpoint/2010/main" val="3123682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2" y="4037011"/>
            <a:ext cx="6718720"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Fremtidens </a:t>
            </a:r>
          </a:p>
          <a:p>
            <a:pPr>
              <a:lnSpc>
                <a:spcPct val="80000"/>
              </a:lnSpc>
            </a:pPr>
            <a:r>
              <a:rPr lang="nb-NO" sz="6600" spc="-150" dirty="0">
                <a:solidFill>
                  <a:schemeClr val="bg1"/>
                </a:solidFill>
                <a:latin typeface="Arial" panose="020B0604020202020204" pitchFamily="34" charset="0"/>
              </a:rPr>
              <a:t>energi</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5968309" y="5019701"/>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a:t>
            </a:r>
          </a:p>
          <a:p>
            <a:r>
              <a:rPr lang="nb-NO" sz="1800" dirty="0">
                <a:solidFill>
                  <a:schemeClr val="bg1"/>
                </a:solidFill>
                <a:latin typeface="Arial" panose="020B0604020202020204" pitchFamily="34" charset="0"/>
                <a:ea typeface="+mj-lt"/>
                <a:cs typeface="Arial" panose="020B0604020202020204" pitchFamily="34" charset="0"/>
              </a:rPr>
              <a:t>fremtidens energiformer.</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2</a:t>
            </a:r>
            <a:endParaRPr lang="en-US" sz="3200" dirty="0">
              <a:solidFill>
                <a:schemeClr val="bg1"/>
              </a:solidFill>
            </a:endParaRPr>
          </a:p>
        </p:txBody>
      </p:sp>
      <p:sp>
        <p:nvSpPr>
          <p:cNvPr id="8" name="Rektangel 7">
            <a:extLst>
              <a:ext uri="{FF2B5EF4-FFF2-40B4-BE49-F238E27FC236}">
                <a16:creationId xmlns:a16="http://schemas.microsoft.com/office/drawing/2014/main" id="{8D512E86-49C6-C74D-8E7A-B1A3F4FF9B68}"/>
              </a:ext>
            </a:extLst>
          </p:cNvPr>
          <p:cNvSpPr/>
          <p:nvPr/>
        </p:nvSpPr>
        <p:spPr>
          <a:xfrm>
            <a:off x="-10989468"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751D6D02-B330-0E46-928D-BDD3B4BC7515}"/>
              </a:ext>
            </a:extLst>
          </p:cNvPr>
          <p:cNvSpPr/>
          <p:nvPr/>
        </p:nvSpPr>
        <p:spPr>
          <a:xfrm>
            <a:off x="-4859230" y="3686393"/>
            <a:ext cx="3471890" cy="18774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dirty="0">
                <a:solidFill>
                  <a:srgbClr val="0E1940"/>
                </a:solidFill>
                <a:latin typeface="Arial" panose="020B0604020202020204" pitchFamily="34" charset="0"/>
              </a:rPr>
              <a:t>Fremtidens energi må ikke bare lages, den må lagres</a:t>
            </a:r>
          </a:p>
        </p:txBody>
      </p:sp>
    </p:spTree>
    <p:extLst>
      <p:ext uri="{BB962C8B-B14F-4D97-AF65-F5344CB8AC3E}">
        <p14:creationId xmlns:p14="http://schemas.microsoft.com/office/powerpoint/2010/main" val="31173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9A354CA-FEF1-C14C-A59E-108012F5661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1"/>
            <a:ext cx="12191999" cy="6877769"/>
          </a:xfrm>
          <a:prstGeom prst="rect">
            <a:avLst/>
          </a:prstGeom>
        </p:spPr>
      </p:pic>
      <p:sp>
        <p:nvSpPr>
          <p:cNvPr id="15" name="Rektangel 14">
            <a:extLst>
              <a:ext uri="{FF2B5EF4-FFF2-40B4-BE49-F238E27FC236}">
                <a16:creationId xmlns:a16="http://schemas.microsoft.com/office/drawing/2014/main" id="{A970F174-AB56-D34E-BCEE-B62008D9245B}"/>
              </a:ext>
            </a:extLst>
          </p:cNvPr>
          <p:cNvSpPr/>
          <p:nvPr/>
        </p:nvSpPr>
        <p:spPr>
          <a:xfrm>
            <a:off x="1170221" y="9211106"/>
            <a:ext cx="8239997" cy="9048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Klimautfordringer </a:t>
            </a:r>
          </a:p>
        </p:txBody>
      </p:sp>
      <p:sp>
        <p:nvSpPr>
          <p:cNvPr id="16" name="Tittel 1">
            <a:extLst>
              <a:ext uri="{FF2B5EF4-FFF2-40B4-BE49-F238E27FC236}">
                <a16:creationId xmlns:a16="http://schemas.microsoft.com/office/drawing/2014/main" id="{104517A3-C780-DA41-A9F7-8A99523E1BC0}"/>
              </a:ext>
            </a:extLst>
          </p:cNvPr>
          <p:cNvSpPr txBox="1">
            <a:spLocks/>
          </p:cNvSpPr>
          <p:nvPr/>
        </p:nvSpPr>
        <p:spPr>
          <a:xfrm>
            <a:off x="8168717" y="10717666"/>
            <a:ext cx="3192629"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og modellering rundt klimaendringer og klimarisiko.</a:t>
            </a:r>
          </a:p>
        </p:txBody>
      </p:sp>
      <p:sp>
        <p:nvSpPr>
          <p:cNvPr id="17" name="Rektangel 16">
            <a:extLst>
              <a:ext uri="{FF2B5EF4-FFF2-40B4-BE49-F238E27FC236}">
                <a16:creationId xmlns:a16="http://schemas.microsoft.com/office/drawing/2014/main" id="{E16B6357-22D5-FC4E-B9C5-CB97B157739A}"/>
              </a:ext>
            </a:extLst>
          </p:cNvPr>
          <p:cNvSpPr/>
          <p:nvPr/>
        </p:nvSpPr>
        <p:spPr>
          <a:xfrm>
            <a:off x="1246748" y="7716160"/>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3</a:t>
            </a:r>
            <a:endParaRPr lang="en-US" sz="3200" dirty="0">
              <a:solidFill>
                <a:schemeClr val="bg1"/>
              </a:solidFill>
            </a:endParaRPr>
          </a:p>
        </p:txBody>
      </p:sp>
      <p:sp>
        <p:nvSpPr>
          <p:cNvPr id="25" name="Rektangel 24">
            <a:extLst>
              <a:ext uri="{FF2B5EF4-FFF2-40B4-BE49-F238E27FC236}">
                <a16:creationId xmlns:a16="http://schemas.microsoft.com/office/drawing/2014/main" id="{3CBE046F-0866-3B44-B83C-4F391D941FC6}"/>
              </a:ext>
            </a:extLst>
          </p:cNvPr>
          <p:cNvSpPr/>
          <p:nvPr/>
        </p:nvSpPr>
        <p:spPr>
          <a:xfrm>
            <a:off x="6989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ktangel 25">
            <a:extLst>
              <a:ext uri="{FF2B5EF4-FFF2-40B4-BE49-F238E27FC236}">
                <a16:creationId xmlns:a16="http://schemas.microsoft.com/office/drawing/2014/main" id="{90A8AF8E-E985-044B-B771-3EC612D8FFFF}"/>
              </a:ext>
            </a:extLst>
          </p:cNvPr>
          <p:cNvSpPr/>
          <p:nvPr/>
        </p:nvSpPr>
        <p:spPr>
          <a:xfrm>
            <a:off x="1193943" y="1899352"/>
            <a:ext cx="2782634" cy="4247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2400" dirty="0">
                <a:solidFill>
                  <a:srgbClr val="409497"/>
                </a:solidFill>
                <a:latin typeface="Arial" panose="020B0604020202020204" pitchFamily="34" charset="0"/>
              </a:rPr>
              <a:t>Fremtidens energi</a:t>
            </a:r>
          </a:p>
        </p:txBody>
      </p:sp>
      <p:sp>
        <p:nvSpPr>
          <p:cNvPr id="27" name="Rektangel 26">
            <a:extLst>
              <a:ext uri="{FF2B5EF4-FFF2-40B4-BE49-F238E27FC236}">
                <a16:creationId xmlns:a16="http://schemas.microsoft.com/office/drawing/2014/main" id="{87AC1F08-0FBD-1E49-BBC4-E7459A6545C5}"/>
              </a:ext>
            </a:extLst>
          </p:cNvPr>
          <p:cNvSpPr/>
          <p:nvPr/>
        </p:nvSpPr>
        <p:spPr>
          <a:xfrm>
            <a:off x="1193943" y="1395795"/>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rgbClr val="409497"/>
                </a:solidFill>
                <a:latin typeface="Arial" panose="020B0604020202020204" pitchFamily="34" charset="0"/>
                <a:cs typeface="Arial" panose="020B0604020202020204" pitchFamily="34" charset="0"/>
              </a:rPr>
              <a:t>2</a:t>
            </a:r>
            <a:endParaRPr lang="en-US" dirty="0">
              <a:solidFill>
                <a:srgbClr val="409497"/>
              </a:solidFill>
            </a:endParaRPr>
          </a:p>
        </p:txBody>
      </p:sp>
      <p:sp>
        <p:nvSpPr>
          <p:cNvPr id="29" name="Rektangel 28">
            <a:extLst>
              <a:ext uri="{FF2B5EF4-FFF2-40B4-BE49-F238E27FC236}">
                <a16:creationId xmlns:a16="http://schemas.microsoft.com/office/drawing/2014/main" id="{EB983B35-FBAF-E244-BE18-12C2D7725887}"/>
              </a:ext>
            </a:extLst>
          </p:cNvPr>
          <p:cNvSpPr/>
          <p:nvPr/>
        </p:nvSpPr>
        <p:spPr>
          <a:xfrm>
            <a:off x="1163906" y="3686393"/>
            <a:ext cx="3471890" cy="18774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dirty="0">
                <a:solidFill>
                  <a:srgbClr val="0E1940"/>
                </a:solidFill>
                <a:latin typeface="Arial" panose="020B0604020202020204" pitchFamily="34" charset="0"/>
              </a:rPr>
              <a:t>Fremtidens energi må ikke bare lages, den må lagres</a:t>
            </a:r>
          </a:p>
        </p:txBody>
      </p:sp>
    </p:spTree>
    <p:extLst>
      <p:ext uri="{BB962C8B-B14F-4D97-AF65-F5344CB8AC3E}">
        <p14:creationId xmlns:p14="http://schemas.microsoft.com/office/powerpoint/2010/main" val="3447427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152891"/>
            <a:ext cx="12192000" cy="4705109"/>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1" y="4322148"/>
            <a:ext cx="8239997"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Klima- og </a:t>
            </a:r>
          </a:p>
          <a:p>
            <a:pPr>
              <a:lnSpc>
                <a:spcPct val="80000"/>
              </a:lnSpc>
            </a:pPr>
            <a:r>
              <a:rPr lang="nb-NO" sz="6600" spc="-150" dirty="0">
                <a:solidFill>
                  <a:schemeClr val="bg1"/>
                </a:solidFill>
                <a:latin typeface="Arial" panose="020B0604020202020204" pitchFamily="34" charset="0"/>
              </a:rPr>
              <a:t>miljørisiko </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5286181" y="5279915"/>
            <a:ext cx="3593284"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og modellering rundt klimaendringer og klimarisiko.</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630912"/>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3</a:t>
            </a:r>
            <a:endParaRPr lang="en-US" sz="3200" dirty="0">
              <a:solidFill>
                <a:schemeClr val="bg1"/>
              </a:solidFill>
            </a:endParaRPr>
          </a:p>
        </p:txBody>
      </p:sp>
      <p:sp>
        <p:nvSpPr>
          <p:cNvPr id="7" name="Rektangel 6">
            <a:extLst>
              <a:ext uri="{FF2B5EF4-FFF2-40B4-BE49-F238E27FC236}">
                <a16:creationId xmlns:a16="http://schemas.microsoft.com/office/drawing/2014/main" id="{DBBC470E-1759-6647-B186-F36380315130}"/>
              </a:ext>
            </a:extLst>
          </p:cNvPr>
          <p:cNvSpPr/>
          <p:nvPr/>
        </p:nvSpPr>
        <p:spPr>
          <a:xfrm>
            <a:off x="-116034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917B1264-C26A-AB4D-97EF-165A676A127E}"/>
              </a:ext>
            </a:extLst>
          </p:cNvPr>
          <p:cNvSpPr/>
          <p:nvPr/>
        </p:nvSpPr>
        <p:spPr>
          <a:xfrm>
            <a:off x="-4947565" y="3692549"/>
            <a:ext cx="4066855" cy="18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dirty="0">
                <a:solidFill>
                  <a:srgbClr val="0E1940"/>
                </a:solidFill>
                <a:latin typeface="Arial" panose="020B0604020202020204" pitchFamily="34" charset="0"/>
              </a:rPr>
              <a:t>Langtidsværvarselet som hjelper bonden med å sikre fôr til sauen</a:t>
            </a:r>
          </a:p>
        </p:txBody>
      </p:sp>
    </p:spTree>
    <p:extLst>
      <p:ext uri="{BB962C8B-B14F-4D97-AF65-F5344CB8AC3E}">
        <p14:creationId xmlns:p14="http://schemas.microsoft.com/office/powerpoint/2010/main" val="1149398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B5EEDC8-EE30-D144-99AA-9CD539CDAE2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3" name="Rektangel 12">
            <a:extLst>
              <a:ext uri="{FF2B5EF4-FFF2-40B4-BE49-F238E27FC236}">
                <a16:creationId xmlns:a16="http://schemas.microsoft.com/office/drawing/2014/main" id="{832A27AD-2A47-484F-8DEC-B6AFB749EA89}"/>
              </a:ext>
            </a:extLst>
          </p:cNvPr>
          <p:cNvSpPr/>
          <p:nvPr/>
        </p:nvSpPr>
        <p:spPr>
          <a:xfrm>
            <a:off x="0" y="7344076"/>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DE0BC023-1D2F-D343-8897-869E43C69C7C}"/>
              </a:ext>
            </a:extLst>
          </p:cNvPr>
          <p:cNvSpPr/>
          <p:nvPr/>
        </p:nvSpPr>
        <p:spPr>
          <a:xfrm>
            <a:off x="730144" y="796045"/>
            <a:ext cx="4756255"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1">
            <a:extLst>
              <a:ext uri="{FF2B5EF4-FFF2-40B4-BE49-F238E27FC236}">
                <a16:creationId xmlns:a16="http://schemas.microsoft.com/office/drawing/2014/main" id="{F8EE8010-4147-1D4B-A686-4D6C96DBB6C5}"/>
              </a:ext>
            </a:extLst>
          </p:cNvPr>
          <p:cNvSpPr/>
          <p:nvPr/>
        </p:nvSpPr>
        <p:spPr>
          <a:xfrm>
            <a:off x="1193943" y="1848913"/>
            <a:ext cx="2782634" cy="75713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2400" dirty="0">
                <a:solidFill>
                  <a:srgbClr val="409497"/>
                </a:solidFill>
                <a:latin typeface="Arial" panose="020B0604020202020204" pitchFamily="34" charset="0"/>
              </a:rPr>
              <a:t>Klima- og miljørisiko </a:t>
            </a:r>
          </a:p>
        </p:txBody>
      </p:sp>
      <p:sp>
        <p:nvSpPr>
          <p:cNvPr id="23" name="Rektangel 22">
            <a:extLst>
              <a:ext uri="{FF2B5EF4-FFF2-40B4-BE49-F238E27FC236}">
                <a16:creationId xmlns:a16="http://schemas.microsoft.com/office/drawing/2014/main" id="{0411BD9C-1D00-1347-9FB4-CE5A8807DD5F}"/>
              </a:ext>
            </a:extLst>
          </p:cNvPr>
          <p:cNvSpPr/>
          <p:nvPr/>
        </p:nvSpPr>
        <p:spPr>
          <a:xfrm>
            <a:off x="1193943" y="1395795"/>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rgbClr val="409497"/>
                </a:solidFill>
                <a:latin typeface="Arial" panose="020B0604020202020204" pitchFamily="34" charset="0"/>
                <a:cs typeface="Arial" panose="020B0604020202020204" pitchFamily="34" charset="0"/>
              </a:rPr>
              <a:t>3</a:t>
            </a:r>
            <a:endParaRPr lang="en-US" dirty="0">
              <a:solidFill>
                <a:srgbClr val="409497"/>
              </a:solidFill>
            </a:endParaRPr>
          </a:p>
        </p:txBody>
      </p:sp>
      <p:sp>
        <p:nvSpPr>
          <p:cNvPr id="24" name="Rektangel 23">
            <a:extLst>
              <a:ext uri="{FF2B5EF4-FFF2-40B4-BE49-F238E27FC236}">
                <a16:creationId xmlns:a16="http://schemas.microsoft.com/office/drawing/2014/main" id="{2894A9F6-3215-404A-A990-2A847960A5CA}"/>
              </a:ext>
            </a:extLst>
          </p:cNvPr>
          <p:cNvSpPr/>
          <p:nvPr/>
        </p:nvSpPr>
        <p:spPr>
          <a:xfrm>
            <a:off x="1163905" y="3914148"/>
            <a:ext cx="4066855" cy="14219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dirty="0">
                <a:solidFill>
                  <a:srgbClr val="0E1940"/>
                </a:solidFill>
                <a:latin typeface="Arial" panose="020B0604020202020204" pitchFamily="34" charset="0"/>
              </a:rPr>
              <a:t>Sesongvarselet som hjelper bonden med å sikre fôr til sauen</a:t>
            </a:r>
          </a:p>
        </p:txBody>
      </p:sp>
      <p:sp>
        <p:nvSpPr>
          <p:cNvPr id="25" name="Rektangel 24">
            <a:extLst>
              <a:ext uri="{FF2B5EF4-FFF2-40B4-BE49-F238E27FC236}">
                <a16:creationId xmlns:a16="http://schemas.microsoft.com/office/drawing/2014/main" id="{7E6670C4-C296-8A49-B218-B3EA3E499587}"/>
              </a:ext>
            </a:extLst>
          </p:cNvPr>
          <p:cNvSpPr/>
          <p:nvPr/>
        </p:nvSpPr>
        <p:spPr>
          <a:xfrm>
            <a:off x="1170221" y="8136564"/>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Bærekraftig hav og kyst</a:t>
            </a:r>
          </a:p>
        </p:txBody>
      </p:sp>
      <p:sp>
        <p:nvSpPr>
          <p:cNvPr id="26" name="Tittel 1">
            <a:extLst>
              <a:ext uri="{FF2B5EF4-FFF2-40B4-BE49-F238E27FC236}">
                <a16:creationId xmlns:a16="http://schemas.microsoft.com/office/drawing/2014/main" id="{FF72CC93-62B6-594F-AA8E-CE315B385B01}"/>
              </a:ext>
            </a:extLst>
          </p:cNvPr>
          <p:cNvSpPr txBox="1">
            <a:spLocks/>
          </p:cNvSpPr>
          <p:nvPr/>
        </p:nvSpPr>
        <p:spPr>
          <a:xfrm>
            <a:off x="5923984" y="10185376"/>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på ressursene</a:t>
            </a:r>
          </a:p>
          <a:p>
            <a:r>
              <a:rPr lang="nb-NO" sz="1800" dirty="0">
                <a:solidFill>
                  <a:schemeClr val="bg1"/>
                </a:solidFill>
                <a:latin typeface="Arial" panose="020B0604020202020204" pitchFamily="34" charset="0"/>
                <a:ea typeface="+mj-lt"/>
                <a:cs typeface="Arial" panose="020B0604020202020204" pitchFamily="34" charset="0"/>
              </a:rPr>
              <a:t>i fjord og hav.</a:t>
            </a:r>
          </a:p>
        </p:txBody>
      </p:sp>
      <p:sp>
        <p:nvSpPr>
          <p:cNvPr id="27" name="Rektangel 26">
            <a:extLst>
              <a:ext uri="{FF2B5EF4-FFF2-40B4-BE49-F238E27FC236}">
                <a16:creationId xmlns:a16="http://schemas.microsoft.com/office/drawing/2014/main" id="{806583D5-494C-2D43-BA7B-8EE53474D81F}"/>
              </a:ext>
            </a:extLst>
          </p:cNvPr>
          <p:cNvSpPr/>
          <p:nvPr/>
        </p:nvSpPr>
        <p:spPr>
          <a:xfrm>
            <a:off x="1246748" y="7459546"/>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4</a:t>
            </a:r>
            <a:endParaRPr lang="en-US" sz="3200" dirty="0">
              <a:solidFill>
                <a:schemeClr val="bg1"/>
              </a:solidFill>
            </a:endParaRPr>
          </a:p>
        </p:txBody>
      </p:sp>
      <p:sp>
        <p:nvSpPr>
          <p:cNvPr id="4" name="TekstSylinder 3">
            <a:extLst>
              <a:ext uri="{FF2B5EF4-FFF2-40B4-BE49-F238E27FC236}">
                <a16:creationId xmlns:a16="http://schemas.microsoft.com/office/drawing/2014/main" id="{5821FDEC-526B-CA4D-BF38-60F82AFF7E92}"/>
              </a:ext>
            </a:extLst>
          </p:cNvPr>
          <p:cNvSpPr txBox="1"/>
          <p:nvPr/>
        </p:nvSpPr>
        <p:spPr>
          <a:xfrm>
            <a:off x="10845209" y="100158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48397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037144"/>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1" y="4037747"/>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Bærekraftig hav og kyst</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5889137" y="5045552"/>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på ressursene</a:t>
            </a:r>
          </a:p>
          <a:p>
            <a:r>
              <a:rPr lang="nb-NO" sz="1800" dirty="0">
                <a:solidFill>
                  <a:schemeClr val="bg1"/>
                </a:solidFill>
                <a:latin typeface="Arial" panose="020B0604020202020204" pitchFamily="34" charset="0"/>
                <a:ea typeface="+mj-lt"/>
                <a:cs typeface="Arial" panose="020B0604020202020204" pitchFamily="34" charset="0"/>
              </a:rPr>
              <a:t>i fjord og hav.</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4</a:t>
            </a:r>
            <a:endParaRPr lang="en-US" sz="3200" dirty="0">
              <a:solidFill>
                <a:schemeClr val="bg1"/>
              </a:solidFill>
            </a:endParaRPr>
          </a:p>
        </p:txBody>
      </p:sp>
      <p:sp>
        <p:nvSpPr>
          <p:cNvPr id="7" name="Rektangel 6">
            <a:extLst>
              <a:ext uri="{FF2B5EF4-FFF2-40B4-BE49-F238E27FC236}">
                <a16:creationId xmlns:a16="http://schemas.microsoft.com/office/drawing/2014/main" id="{7411570A-FFD1-4140-8A5A-0FB73A41F8C6}"/>
              </a:ext>
            </a:extLst>
          </p:cNvPr>
          <p:cNvSpPr/>
          <p:nvPr/>
        </p:nvSpPr>
        <p:spPr>
          <a:xfrm>
            <a:off x="-12141987"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ktangel 7">
            <a:extLst>
              <a:ext uri="{FF2B5EF4-FFF2-40B4-BE49-F238E27FC236}">
                <a16:creationId xmlns:a16="http://schemas.microsoft.com/office/drawing/2014/main" id="{A70AA9D9-350B-184D-959D-B26EABF0AB9B}"/>
              </a:ext>
            </a:extLst>
          </p:cNvPr>
          <p:cNvSpPr/>
          <p:nvPr/>
        </p:nvSpPr>
        <p:spPr>
          <a:xfrm>
            <a:off x="-5382450" y="3870402"/>
            <a:ext cx="3814495" cy="9910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dirty="0">
                <a:solidFill>
                  <a:srgbClr val="0E1940"/>
                </a:solidFill>
                <a:latin typeface="Arial" panose="020B0604020202020204" pitchFamily="34" charset="0"/>
              </a:rPr>
              <a:t>Slik gjør vi fisken mer matnyttig</a:t>
            </a:r>
          </a:p>
        </p:txBody>
      </p:sp>
    </p:spTree>
    <p:extLst>
      <p:ext uri="{BB962C8B-B14F-4D97-AF65-F5344CB8AC3E}">
        <p14:creationId xmlns:p14="http://schemas.microsoft.com/office/powerpoint/2010/main" val="328300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3DC44C1-B950-694C-8958-66BDA76BA5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75" y="0"/>
            <a:ext cx="12186825" cy="6858000"/>
          </a:xfrm>
          <a:prstGeom prst="rect">
            <a:avLst/>
          </a:prstGeom>
        </p:spPr>
      </p:pic>
      <p:sp>
        <p:nvSpPr>
          <p:cNvPr id="8" name="Rektangel 7">
            <a:extLst>
              <a:ext uri="{FF2B5EF4-FFF2-40B4-BE49-F238E27FC236}">
                <a16:creationId xmlns:a16="http://schemas.microsoft.com/office/drawing/2014/main" id="{FD6B443B-66A1-DD42-9160-D59BAF5E17B2}"/>
              </a:ext>
            </a:extLst>
          </p:cNvPr>
          <p:cNvSpPr/>
          <p:nvPr/>
        </p:nvSpPr>
        <p:spPr>
          <a:xfrm>
            <a:off x="595745"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ktangel 17">
            <a:extLst>
              <a:ext uri="{FF2B5EF4-FFF2-40B4-BE49-F238E27FC236}">
                <a16:creationId xmlns:a16="http://schemas.microsoft.com/office/drawing/2014/main" id="{582EABE6-B932-AB40-AA5A-439E8EBEE9F4}"/>
              </a:ext>
            </a:extLst>
          </p:cNvPr>
          <p:cNvSpPr/>
          <p:nvPr/>
        </p:nvSpPr>
        <p:spPr>
          <a:xfrm>
            <a:off x="1193943" y="1891326"/>
            <a:ext cx="2057257" cy="10987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2400" dirty="0">
                <a:solidFill>
                  <a:srgbClr val="409497"/>
                </a:solidFill>
                <a:latin typeface="Arial" panose="020B0604020202020204" pitchFamily="34" charset="0"/>
              </a:rPr>
              <a:t>Bærekraftig hav og kyst</a:t>
            </a:r>
          </a:p>
          <a:p>
            <a:pPr>
              <a:lnSpc>
                <a:spcPct val="90000"/>
              </a:lnSpc>
            </a:pPr>
            <a:endParaRPr lang="nb-NO" sz="2400" dirty="0">
              <a:solidFill>
                <a:srgbClr val="409497"/>
              </a:solidFill>
              <a:latin typeface="Arial" panose="020B0604020202020204" pitchFamily="34" charset="0"/>
            </a:endParaRPr>
          </a:p>
        </p:txBody>
      </p:sp>
      <p:sp>
        <p:nvSpPr>
          <p:cNvPr id="20" name="Rektangel 19">
            <a:extLst>
              <a:ext uri="{FF2B5EF4-FFF2-40B4-BE49-F238E27FC236}">
                <a16:creationId xmlns:a16="http://schemas.microsoft.com/office/drawing/2014/main" id="{7D6782E2-F2A6-2445-96E9-E2E442DA051F}"/>
              </a:ext>
            </a:extLst>
          </p:cNvPr>
          <p:cNvSpPr/>
          <p:nvPr/>
        </p:nvSpPr>
        <p:spPr>
          <a:xfrm>
            <a:off x="1193943" y="1521994"/>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rgbClr val="409497"/>
                </a:solidFill>
                <a:latin typeface="Arial" panose="020B0604020202020204" pitchFamily="34" charset="0"/>
                <a:cs typeface="Arial" panose="020B0604020202020204" pitchFamily="34" charset="0"/>
              </a:rPr>
              <a:t>4</a:t>
            </a:r>
            <a:endParaRPr lang="en-US" dirty="0">
              <a:solidFill>
                <a:srgbClr val="409497"/>
              </a:solidFill>
            </a:endParaRPr>
          </a:p>
        </p:txBody>
      </p:sp>
      <p:sp>
        <p:nvSpPr>
          <p:cNvPr id="21" name="Rektangel 20">
            <a:extLst>
              <a:ext uri="{FF2B5EF4-FFF2-40B4-BE49-F238E27FC236}">
                <a16:creationId xmlns:a16="http://schemas.microsoft.com/office/drawing/2014/main" id="{1016F8F4-CF1F-6841-89A8-AA5B0C0CD28B}"/>
              </a:ext>
            </a:extLst>
          </p:cNvPr>
          <p:cNvSpPr/>
          <p:nvPr/>
        </p:nvSpPr>
        <p:spPr>
          <a:xfrm>
            <a:off x="1163905" y="3870402"/>
            <a:ext cx="3814495" cy="9910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dirty="0">
                <a:solidFill>
                  <a:srgbClr val="0E1940"/>
                </a:solidFill>
                <a:latin typeface="Arial" panose="020B0604020202020204" pitchFamily="34" charset="0"/>
              </a:rPr>
              <a:t>Slik gjør vi fisken mer matnyttig</a:t>
            </a:r>
          </a:p>
        </p:txBody>
      </p:sp>
      <p:sp>
        <p:nvSpPr>
          <p:cNvPr id="9" name="Tittel 1">
            <a:extLst>
              <a:ext uri="{FF2B5EF4-FFF2-40B4-BE49-F238E27FC236}">
                <a16:creationId xmlns:a16="http://schemas.microsoft.com/office/drawing/2014/main" id="{8049A8C7-ACBE-0A40-90E7-7CAF008C8007}"/>
              </a:ext>
            </a:extLst>
          </p:cNvPr>
          <p:cNvSpPr txBox="1">
            <a:spLocks/>
          </p:cNvSpPr>
          <p:nvPr/>
        </p:nvSpPr>
        <p:spPr>
          <a:xfrm>
            <a:off x="1789103" y="10628227"/>
            <a:ext cx="7935000" cy="224676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dirty="0">
                <a:solidFill>
                  <a:schemeClr val="bg1"/>
                </a:solidFill>
                <a:latin typeface="Arial" panose="020B0604020202020204" pitchFamily="34" charset="0"/>
                <a:ea typeface="+mj-lt"/>
                <a:cs typeface="Arial" panose="020B0604020202020204" pitchFamily="34" charset="0"/>
              </a:rPr>
              <a:t>NORCE bygger egne og har tilgang til en rekke infrastrukturer som omfatter ulike laber og testfasiliteter. Infrastrukturen er viktig for å utvikle ny kunnskap som imøtekommer samfunnets behov og bidrar til en bærekraftig omstilling.</a:t>
            </a:r>
            <a:endParaRPr lang="nb-NO" sz="5400" dirty="0">
              <a:solidFill>
                <a:schemeClr val="bg1"/>
              </a:solidFill>
              <a:latin typeface="Arial" panose="020B0604020202020204" pitchFamily="34" charset="0"/>
              <a:cs typeface="Arial" panose="020B0604020202020204" pitchFamily="34" charset="0"/>
            </a:endParaRPr>
          </a:p>
        </p:txBody>
      </p:sp>
      <p:sp>
        <p:nvSpPr>
          <p:cNvPr id="10" name="Tittel 1">
            <a:extLst>
              <a:ext uri="{FF2B5EF4-FFF2-40B4-BE49-F238E27FC236}">
                <a16:creationId xmlns:a16="http://schemas.microsoft.com/office/drawing/2014/main" id="{FC3DEABB-B897-ED45-85C4-7E40D2E5A581}"/>
              </a:ext>
            </a:extLst>
          </p:cNvPr>
          <p:cNvSpPr txBox="1">
            <a:spLocks/>
          </p:cNvSpPr>
          <p:nvPr/>
        </p:nvSpPr>
        <p:spPr>
          <a:xfrm>
            <a:off x="1789103" y="8066587"/>
            <a:ext cx="2924198"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dirty="0">
                <a:solidFill>
                  <a:srgbClr val="0E1940"/>
                </a:solidFill>
                <a:latin typeface="Arial" panose="020B0604020202020204" pitchFamily="34" charset="0"/>
                <a:cs typeface="Arial" panose="020B0604020202020204" pitchFamily="34" charset="0"/>
              </a:rPr>
              <a:t>Infrastruktur</a:t>
            </a:r>
          </a:p>
        </p:txBody>
      </p:sp>
      <p:pic>
        <p:nvPicPr>
          <p:cNvPr id="11" name="Grafikk 10">
            <a:extLst>
              <a:ext uri="{FF2B5EF4-FFF2-40B4-BE49-F238E27FC236}">
                <a16:creationId xmlns:a16="http://schemas.microsoft.com/office/drawing/2014/main" id="{8BEAACAB-97C1-CB4F-B027-3F60CF718C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89890" y="1520913"/>
            <a:ext cx="1927168" cy="1908087"/>
          </a:xfrm>
          <a:prstGeom prst="rect">
            <a:avLst/>
          </a:prstGeom>
        </p:spPr>
      </p:pic>
    </p:spTree>
    <p:extLst>
      <p:ext uri="{BB962C8B-B14F-4D97-AF65-F5344CB8AC3E}">
        <p14:creationId xmlns:p14="http://schemas.microsoft.com/office/powerpoint/2010/main" val="142479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a:spLocks/>
          </p:cNvSpPr>
          <p:nvPr/>
        </p:nvSpPr>
        <p:spPr>
          <a:xfrm>
            <a:off x="1789103" y="2812783"/>
            <a:ext cx="7935000" cy="224676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dirty="0">
                <a:solidFill>
                  <a:schemeClr val="bg1"/>
                </a:solidFill>
                <a:latin typeface="Arial" panose="020B0604020202020204" pitchFamily="34" charset="0"/>
                <a:ea typeface="+mj-lt"/>
                <a:cs typeface="Arial" panose="020B0604020202020204" pitchFamily="34" charset="0"/>
              </a:rPr>
              <a:t>NORCE bygger egne og har tilgang til en rekke infrastrukturer som omfatter ulike laboratorier og testfasiliteter. Infrastrukturen er viktig for å utvikle ny kunnskap som imøtekommer samfunnets behov og bidrar til en bærekraftig omstilling.</a:t>
            </a:r>
            <a:endParaRPr lang="nb-NO" sz="5400" dirty="0">
              <a:solidFill>
                <a:schemeClr val="bg1"/>
              </a:solidFill>
              <a:latin typeface="Arial" panose="020B0604020202020204" pitchFamily="34" charset="0"/>
              <a:cs typeface="Arial" panose="020B0604020202020204" pitchFamily="34" charset="0"/>
            </a:endParaRPr>
          </a:p>
        </p:txBody>
      </p:sp>
      <p:sp>
        <p:nvSpPr>
          <p:cNvPr id="33" name="Tittel 1">
            <a:extLst>
              <a:ext uri="{FF2B5EF4-FFF2-40B4-BE49-F238E27FC236}">
                <a16:creationId xmlns:a16="http://schemas.microsoft.com/office/drawing/2014/main" id="{D0160824-41FB-4B49-87B4-8D00EFFDA588}"/>
              </a:ext>
            </a:extLst>
          </p:cNvPr>
          <p:cNvSpPr txBox="1">
            <a:spLocks/>
          </p:cNvSpPr>
          <p:nvPr/>
        </p:nvSpPr>
        <p:spPr>
          <a:xfrm>
            <a:off x="1789103" y="1743059"/>
            <a:ext cx="2924198"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dirty="0">
                <a:solidFill>
                  <a:srgbClr val="0E1940"/>
                </a:solidFill>
                <a:latin typeface="Arial" panose="020B0604020202020204" pitchFamily="34" charset="0"/>
                <a:cs typeface="Arial" panose="020B0604020202020204" pitchFamily="34" charset="0"/>
              </a:rPr>
              <a:t>Infrastruktur</a:t>
            </a:r>
          </a:p>
        </p:txBody>
      </p:sp>
      <p:pic>
        <p:nvPicPr>
          <p:cNvPr id="6" name="Grafikk 5">
            <a:extLst>
              <a:ext uri="{FF2B5EF4-FFF2-40B4-BE49-F238E27FC236}">
                <a16:creationId xmlns:a16="http://schemas.microsoft.com/office/drawing/2014/main" id="{658D6400-D190-BD43-A0A0-35E5A7E0AF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556" y="1520913"/>
            <a:ext cx="1927168" cy="1908087"/>
          </a:xfrm>
          <a:prstGeom prst="rect">
            <a:avLst/>
          </a:prstGeom>
        </p:spPr>
      </p:pic>
      <p:grpSp>
        <p:nvGrpSpPr>
          <p:cNvPr id="9" name="Gruppe 8">
            <a:extLst>
              <a:ext uri="{FF2B5EF4-FFF2-40B4-BE49-F238E27FC236}">
                <a16:creationId xmlns:a16="http://schemas.microsoft.com/office/drawing/2014/main" id="{109C9A72-B2FF-2545-B513-A8216405BE15}"/>
              </a:ext>
            </a:extLst>
          </p:cNvPr>
          <p:cNvGrpSpPr/>
          <p:nvPr/>
        </p:nvGrpSpPr>
        <p:grpSpPr>
          <a:xfrm>
            <a:off x="2315496" y="-8390337"/>
            <a:ext cx="1125532" cy="848554"/>
            <a:chOff x="6242804" y="7127882"/>
            <a:chExt cx="1125532" cy="848554"/>
          </a:xfrm>
        </p:grpSpPr>
        <p:sp>
          <p:nvSpPr>
            <p:cNvPr id="10" name="Tittel 1">
              <a:extLst>
                <a:ext uri="{FF2B5EF4-FFF2-40B4-BE49-F238E27FC236}">
                  <a16:creationId xmlns:a16="http://schemas.microsoft.com/office/drawing/2014/main" id="{BE4E91F4-594B-1C43-9AC4-11C4ADC23CD1}"/>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750</a:t>
              </a:r>
            </a:p>
          </p:txBody>
        </p:sp>
        <p:sp>
          <p:nvSpPr>
            <p:cNvPr id="11" name="Tittel 1">
              <a:extLst>
                <a:ext uri="{FF2B5EF4-FFF2-40B4-BE49-F238E27FC236}">
                  <a16:creationId xmlns:a16="http://schemas.microsoft.com/office/drawing/2014/main" id="{503CCEDB-C75B-7D4D-A31C-D683526EF47C}"/>
                </a:ext>
              </a:extLst>
            </p:cNvPr>
            <p:cNvSpPr txBox="1">
              <a:spLocks/>
            </p:cNvSpPr>
            <p:nvPr/>
          </p:nvSpPr>
          <p:spPr>
            <a:xfrm>
              <a:off x="6366187" y="7656348"/>
              <a:ext cx="878767"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a:solidFill>
                    <a:schemeClr val="bg1"/>
                  </a:solidFill>
                  <a:latin typeface="Arial" panose="020B0604020202020204" pitchFamily="34" charset="0"/>
                  <a:cs typeface="Arial" panose="020B0604020202020204" pitchFamily="34" charset="0"/>
                </a:rPr>
                <a:t>ansatte</a:t>
              </a:r>
            </a:p>
          </p:txBody>
        </p:sp>
      </p:grpSp>
      <p:grpSp>
        <p:nvGrpSpPr>
          <p:cNvPr id="12" name="Gruppe 11">
            <a:extLst>
              <a:ext uri="{FF2B5EF4-FFF2-40B4-BE49-F238E27FC236}">
                <a16:creationId xmlns:a16="http://schemas.microsoft.com/office/drawing/2014/main" id="{A114AE68-83F3-A34D-B328-54FAE130BD5A}"/>
              </a:ext>
            </a:extLst>
          </p:cNvPr>
          <p:cNvGrpSpPr/>
          <p:nvPr/>
        </p:nvGrpSpPr>
        <p:grpSpPr>
          <a:xfrm>
            <a:off x="5432935" y="-10331156"/>
            <a:ext cx="1402948" cy="845476"/>
            <a:chOff x="5264521" y="5492122"/>
            <a:chExt cx="1402948" cy="845476"/>
          </a:xfrm>
        </p:grpSpPr>
        <p:sp>
          <p:nvSpPr>
            <p:cNvPr id="13" name="Tittel 1">
              <a:extLst>
                <a:ext uri="{FF2B5EF4-FFF2-40B4-BE49-F238E27FC236}">
                  <a16:creationId xmlns:a16="http://schemas.microsoft.com/office/drawing/2014/main" id="{8E8061F2-E955-DE45-8619-24A24515AACE}"/>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50</a:t>
              </a:r>
            </a:p>
          </p:txBody>
        </p:sp>
        <p:sp>
          <p:nvSpPr>
            <p:cNvPr id="14" name="Tittel 1">
              <a:extLst>
                <a:ext uri="{FF2B5EF4-FFF2-40B4-BE49-F238E27FC236}">
                  <a16:creationId xmlns:a16="http://schemas.microsoft.com/office/drawing/2014/main" id="{FD8A4686-E288-0743-A416-4B5824196966}"/>
                </a:ext>
              </a:extLst>
            </p:cNvPr>
            <p:cNvSpPr txBox="1">
              <a:spLocks/>
            </p:cNvSpPr>
            <p:nvPr/>
          </p:nvSpPr>
          <p:spPr>
            <a:xfrm>
              <a:off x="5264521" y="6023666"/>
              <a:ext cx="1402948"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a:solidFill>
                    <a:schemeClr val="bg1"/>
                  </a:solidFill>
                  <a:latin typeface="Arial" panose="020B0604020202020204" pitchFamily="34" charset="0"/>
                  <a:cs typeface="Arial" panose="020B0604020202020204" pitchFamily="34" charset="0"/>
                </a:rPr>
                <a:t>nasjonaliteter</a:t>
              </a:r>
            </a:p>
          </p:txBody>
        </p:sp>
      </p:grpSp>
      <p:grpSp>
        <p:nvGrpSpPr>
          <p:cNvPr id="15" name="Gruppe 14">
            <a:extLst>
              <a:ext uri="{FF2B5EF4-FFF2-40B4-BE49-F238E27FC236}">
                <a16:creationId xmlns:a16="http://schemas.microsoft.com/office/drawing/2014/main" id="{272A0DBA-AAE7-E74D-85CA-CB989B46D9A6}"/>
              </a:ext>
            </a:extLst>
          </p:cNvPr>
          <p:cNvGrpSpPr/>
          <p:nvPr/>
        </p:nvGrpSpPr>
        <p:grpSpPr>
          <a:xfrm>
            <a:off x="8757850" y="-11567433"/>
            <a:ext cx="1237284" cy="845476"/>
            <a:chOff x="16145794" y="4455802"/>
            <a:chExt cx="1237284" cy="845476"/>
          </a:xfrm>
        </p:grpSpPr>
        <p:sp>
          <p:nvSpPr>
            <p:cNvPr id="16" name="Tittel 1">
              <a:extLst>
                <a:ext uri="{FF2B5EF4-FFF2-40B4-BE49-F238E27FC236}">
                  <a16:creationId xmlns:a16="http://schemas.microsoft.com/office/drawing/2014/main" id="{2BF8C553-AB81-1047-95B1-3B82A943B330}"/>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a:t>
              </a:r>
            </a:p>
          </p:txBody>
        </p:sp>
        <p:sp>
          <p:nvSpPr>
            <p:cNvPr id="17" name="Tittel 1">
              <a:extLst>
                <a:ext uri="{FF2B5EF4-FFF2-40B4-BE49-F238E27FC236}">
                  <a16:creationId xmlns:a16="http://schemas.microsoft.com/office/drawing/2014/main" id="{1672F024-3CE2-CC48-BC81-9A91D1BAFB0E}"/>
                </a:ext>
              </a:extLst>
            </p:cNvPr>
            <p:cNvSpPr txBox="1">
              <a:spLocks/>
            </p:cNvSpPr>
            <p:nvPr/>
          </p:nvSpPr>
          <p:spPr>
            <a:xfrm>
              <a:off x="16181584" y="4987346"/>
              <a:ext cx="1165704"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a:solidFill>
                    <a:schemeClr val="bg1"/>
                  </a:solidFill>
                  <a:latin typeface="Arial" panose="020B0604020202020204" pitchFamily="34" charset="0"/>
                  <a:cs typeface="Arial" panose="020B0604020202020204" pitchFamily="34" charset="0"/>
                </a:rPr>
                <a:t>doktorgrad</a:t>
              </a:r>
            </a:p>
          </p:txBody>
        </p:sp>
      </p:grpSp>
      <p:pic>
        <p:nvPicPr>
          <p:cNvPr id="18" name="Bilde 17">
            <a:extLst>
              <a:ext uri="{FF2B5EF4-FFF2-40B4-BE49-F238E27FC236}">
                <a16:creationId xmlns:a16="http://schemas.microsoft.com/office/drawing/2014/main" id="{6D83507A-B41A-594B-961E-AB5B50615612}"/>
              </a:ext>
            </a:extLst>
          </p:cNvPr>
          <p:cNvPicPr>
            <a:picLocks noChangeAspect="1"/>
          </p:cNvPicPr>
          <p:nvPr/>
        </p:nvPicPr>
        <p:blipFill>
          <a:blip r:embed="rId5"/>
          <a:stretch>
            <a:fillRect/>
          </a:stretch>
        </p:blipFill>
        <p:spPr>
          <a:xfrm>
            <a:off x="2149859" y="-10331156"/>
            <a:ext cx="1587500" cy="1587500"/>
          </a:xfrm>
          <a:prstGeom prst="rect">
            <a:avLst/>
          </a:prstGeom>
        </p:spPr>
      </p:pic>
      <p:pic>
        <p:nvPicPr>
          <p:cNvPr id="19" name="Bilde 18">
            <a:extLst>
              <a:ext uri="{FF2B5EF4-FFF2-40B4-BE49-F238E27FC236}">
                <a16:creationId xmlns:a16="http://schemas.microsoft.com/office/drawing/2014/main" id="{2B4F1D9E-F70C-054F-B471-601D1F4CC556}"/>
              </a:ext>
            </a:extLst>
          </p:cNvPr>
          <p:cNvPicPr>
            <a:picLocks noChangeAspect="1"/>
          </p:cNvPicPr>
          <p:nvPr/>
        </p:nvPicPr>
        <p:blipFill>
          <a:blip r:embed="rId6"/>
          <a:stretch>
            <a:fillRect/>
          </a:stretch>
        </p:blipFill>
        <p:spPr>
          <a:xfrm>
            <a:off x="8501862" y="-13537087"/>
            <a:ext cx="1587500" cy="1587500"/>
          </a:xfrm>
          <a:prstGeom prst="rect">
            <a:avLst/>
          </a:prstGeom>
        </p:spPr>
      </p:pic>
      <p:pic>
        <p:nvPicPr>
          <p:cNvPr id="20" name="Bilde 19">
            <a:extLst>
              <a:ext uri="{FF2B5EF4-FFF2-40B4-BE49-F238E27FC236}">
                <a16:creationId xmlns:a16="http://schemas.microsoft.com/office/drawing/2014/main" id="{4497C5F6-7D2D-D243-8D27-D4AF743D091F}"/>
              </a:ext>
            </a:extLst>
          </p:cNvPr>
          <p:cNvPicPr>
            <a:picLocks noChangeAspect="1"/>
          </p:cNvPicPr>
          <p:nvPr/>
        </p:nvPicPr>
        <p:blipFill>
          <a:blip r:embed="rId7"/>
          <a:stretch>
            <a:fillRect/>
          </a:stretch>
        </p:blipFill>
        <p:spPr>
          <a:xfrm>
            <a:off x="5340659" y="-12271975"/>
            <a:ext cx="1587500" cy="1587500"/>
          </a:xfrm>
          <a:prstGeom prst="rect">
            <a:avLst/>
          </a:prstGeom>
        </p:spPr>
      </p:pic>
      <p:grpSp>
        <p:nvGrpSpPr>
          <p:cNvPr id="21" name="Gruppe 20">
            <a:extLst>
              <a:ext uri="{FF2B5EF4-FFF2-40B4-BE49-F238E27FC236}">
                <a16:creationId xmlns:a16="http://schemas.microsoft.com/office/drawing/2014/main" id="{BB47BDC8-B116-774A-A6E9-700C4A57B0E4}"/>
              </a:ext>
            </a:extLst>
          </p:cNvPr>
          <p:cNvGrpSpPr/>
          <p:nvPr/>
        </p:nvGrpSpPr>
        <p:grpSpPr>
          <a:xfrm>
            <a:off x="1005758" y="7775097"/>
            <a:ext cx="5518134" cy="2173795"/>
            <a:chOff x="1005758" y="3702816"/>
            <a:chExt cx="5518134" cy="2173795"/>
          </a:xfrm>
        </p:grpSpPr>
        <p:sp>
          <p:nvSpPr>
            <p:cNvPr id="22" name="Rektangel 21">
              <a:extLst>
                <a:ext uri="{FF2B5EF4-FFF2-40B4-BE49-F238E27FC236}">
                  <a16:creationId xmlns:a16="http://schemas.microsoft.com/office/drawing/2014/main" id="{1B4A80E7-E11E-AC43-87BD-D56E57AF07AF}"/>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kstSylinder 22">
              <a:extLst>
                <a:ext uri="{FF2B5EF4-FFF2-40B4-BE49-F238E27FC236}">
                  <a16:creationId xmlns:a16="http://schemas.microsoft.com/office/drawing/2014/main" id="{A38C974C-52E6-0E45-B220-9DCF451B8129}"/>
                </a:ext>
              </a:extLst>
            </p:cNvPr>
            <p:cNvSpPr txBox="1"/>
            <p:nvPr/>
          </p:nvSpPr>
          <p:spPr>
            <a:xfrm>
              <a:off x="1499238" y="4097215"/>
              <a:ext cx="4512373" cy="1384995"/>
            </a:xfrm>
            <a:prstGeom prst="rect">
              <a:avLst/>
            </a:prstGeom>
            <a:noFill/>
          </p:spPr>
          <p:txBody>
            <a:bodyPr wrap="square" rtlCol="0">
              <a:spAutoFit/>
            </a:bodyPr>
            <a:lstStyle/>
            <a:p>
              <a:r>
                <a:rPr lang="nb-NO" sz="2800" dirty="0">
                  <a:solidFill>
                    <a:srgbClr val="007075"/>
                  </a:solidFill>
                  <a:latin typeface="Arial" panose="020B0604020202020204" pitchFamily="34" charset="0"/>
                  <a:cs typeface="Arial" panose="020B0604020202020204" pitchFamily="34" charset="0"/>
                </a:rPr>
                <a:t>Droner skal overvåke  flyplassene og vi utvikler autonome sensorsystemer</a:t>
              </a:r>
              <a:endParaRPr lang="en-US" sz="2800" dirty="0">
                <a:solidFill>
                  <a:srgbClr val="00707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5614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7069E08-B349-C44D-84EF-04681DFF0E7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uppe 1">
            <a:extLst>
              <a:ext uri="{FF2B5EF4-FFF2-40B4-BE49-F238E27FC236}">
                <a16:creationId xmlns:a16="http://schemas.microsoft.com/office/drawing/2014/main" id="{4608FA58-223B-ED4B-9095-24CC91BEF539}"/>
              </a:ext>
            </a:extLst>
          </p:cNvPr>
          <p:cNvGrpSpPr/>
          <p:nvPr/>
        </p:nvGrpSpPr>
        <p:grpSpPr>
          <a:xfrm>
            <a:off x="1005758" y="3702816"/>
            <a:ext cx="5518134" cy="2173795"/>
            <a:chOff x="1005758" y="3702816"/>
            <a:chExt cx="5518134" cy="2173795"/>
          </a:xfrm>
        </p:grpSpPr>
        <p:sp>
          <p:nvSpPr>
            <p:cNvPr id="8" name="Rektangel 7">
              <a:extLst>
                <a:ext uri="{FF2B5EF4-FFF2-40B4-BE49-F238E27FC236}">
                  <a16:creationId xmlns:a16="http://schemas.microsoft.com/office/drawing/2014/main" id="{ADA3E3C6-DADA-C047-B5F4-6B3FDA602B70}"/>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Sylinder 6">
              <a:extLst>
                <a:ext uri="{FF2B5EF4-FFF2-40B4-BE49-F238E27FC236}">
                  <a16:creationId xmlns:a16="http://schemas.microsoft.com/office/drawing/2014/main" id="{B4759AD2-4CDE-2248-A22E-B4CED71A8638}"/>
                </a:ext>
              </a:extLst>
            </p:cNvPr>
            <p:cNvSpPr txBox="1"/>
            <p:nvPr/>
          </p:nvSpPr>
          <p:spPr>
            <a:xfrm>
              <a:off x="1499238" y="4097215"/>
              <a:ext cx="4512373" cy="1384995"/>
            </a:xfrm>
            <a:prstGeom prst="rect">
              <a:avLst/>
            </a:prstGeom>
            <a:noFill/>
          </p:spPr>
          <p:txBody>
            <a:bodyPr wrap="square" rtlCol="0">
              <a:spAutoFit/>
            </a:bodyPr>
            <a:lstStyle/>
            <a:p>
              <a:r>
                <a:rPr lang="nb-NO" sz="2800" dirty="0">
                  <a:solidFill>
                    <a:srgbClr val="007075"/>
                  </a:solidFill>
                  <a:latin typeface="Arial" panose="020B0604020202020204" pitchFamily="34" charset="0"/>
                  <a:cs typeface="Arial" panose="020B0604020202020204" pitchFamily="34" charset="0"/>
                </a:rPr>
                <a:t>Droner skal overvåke  flyplassene og vi utvikler autonome sensorsystemer</a:t>
              </a:r>
              <a:endParaRPr lang="en-US" sz="2800" dirty="0">
                <a:solidFill>
                  <a:srgbClr val="007075"/>
                </a:solidFill>
                <a:latin typeface="Arial" panose="020B0604020202020204" pitchFamily="34" charset="0"/>
                <a:cs typeface="Arial" panose="020B0604020202020204" pitchFamily="34" charset="0"/>
              </a:endParaRPr>
            </a:p>
          </p:txBody>
        </p:sp>
      </p:grpSp>
      <p:sp>
        <p:nvSpPr>
          <p:cNvPr id="6" name="Rektangel 5">
            <a:extLst>
              <a:ext uri="{FF2B5EF4-FFF2-40B4-BE49-F238E27FC236}">
                <a16:creationId xmlns:a16="http://schemas.microsoft.com/office/drawing/2014/main" id="{9A7B6556-94B0-CA47-8B2A-EBAA3AC0F4BA}"/>
              </a:ext>
            </a:extLst>
          </p:cNvPr>
          <p:cNvSpPr/>
          <p:nvPr/>
        </p:nvSpPr>
        <p:spPr>
          <a:xfrm>
            <a:off x="5894282" y="-2734407"/>
            <a:ext cx="525436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Sylinder 8">
            <a:extLst>
              <a:ext uri="{FF2B5EF4-FFF2-40B4-BE49-F238E27FC236}">
                <a16:creationId xmlns:a16="http://schemas.microsoft.com/office/drawing/2014/main" id="{5FF40F86-1B79-9B4D-A5D2-B28EDE97962E}"/>
              </a:ext>
            </a:extLst>
          </p:cNvPr>
          <p:cNvSpPr txBox="1"/>
          <p:nvPr/>
        </p:nvSpPr>
        <p:spPr>
          <a:xfrm>
            <a:off x="6387762" y="-2340008"/>
            <a:ext cx="4512373" cy="1384995"/>
          </a:xfrm>
          <a:prstGeom prst="rect">
            <a:avLst/>
          </a:prstGeom>
          <a:noFill/>
        </p:spPr>
        <p:txBody>
          <a:bodyPr wrap="square" rtlCol="0">
            <a:spAutoFit/>
          </a:bodyPr>
          <a:lstStyle/>
          <a:p>
            <a:r>
              <a:rPr lang="nb-NO" sz="2800" dirty="0" err="1">
                <a:solidFill>
                  <a:srgbClr val="0E1940"/>
                </a:solidFill>
                <a:latin typeface="Arial" panose="020B0604020202020204" pitchFamily="34" charset="0"/>
                <a:cs typeface="Arial" panose="020B0604020202020204" pitchFamily="34" charset="0"/>
              </a:rPr>
              <a:t>AirMour</a:t>
            </a:r>
            <a:endParaRPr lang="nb-NO" sz="2800" dirty="0">
              <a:solidFill>
                <a:srgbClr val="0E1940"/>
              </a:solidFill>
              <a:latin typeface="Arial" panose="020B0604020202020204" pitchFamily="34" charset="0"/>
              <a:cs typeface="Arial" panose="020B0604020202020204" pitchFamily="34" charset="0"/>
            </a:endParaRPr>
          </a:p>
          <a:p>
            <a:r>
              <a:rPr lang="nb-NO" sz="2800" dirty="0">
                <a:solidFill>
                  <a:srgbClr val="007075"/>
                </a:solidFill>
                <a:latin typeface="Arial" panose="020B0604020202020204" pitchFamily="34" charset="0"/>
                <a:cs typeface="Arial" panose="020B0604020202020204" pitchFamily="34" charset="0"/>
              </a:rPr>
              <a:t>Droner tar medisinsk nødhjelp til nye høyder</a:t>
            </a:r>
            <a:endParaRPr lang="en-US" sz="2800" dirty="0">
              <a:solidFill>
                <a:srgbClr val="007075"/>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386E9A59-F625-C246-8838-02B4B8800B6A}"/>
              </a:ext>
            </a:extLst>
          </p:cNvPr>
          <p:cNvSpPr/>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uppe 10">
            <a:extLst>
              <a:ext uri="{FF2B5EF4-FFF2-40B4-BE49-F238E27FC236}">
                <a16:creationId xmlns:a16="http://schemas.microsoft.com/office/drawing/2014/main" id="{EF6E1388-DA91-4540-94FA-8BD11B49C59A}"/>
              </a:ext>
            </a:extLst>
          </p:cNvPr>
          <p:cNvGrpSpPr/>
          <p:nvPr/>
        </p:nvGrpSpPr>
        <p:grpSpPr>
          <a:xfrm>
            <a:off x="777777" y="9473918"/>
            <a:ext cx="5518134" cy="2173795"/>
            <a:chOff x="1005758" y="3702816"/>
            <a:chExt cx="5518134" cy="2173795"/>
          </a:xfrm>
        </p:grpSpPr>
        <p:sp>
          <p:nvSpPr>
            <p:cNvPr id="12" name="Rektangel 11">
              <a:extLst>
                <a:ext uri="{FF2B5EF4-FFF2-40B4-BE49-F238E27FC236}">
                  <a16:creationId xmlns:a16="http://schemas.microsoft.com/office/drawing/2014/main" id="{8282A761-275D-CF4D-8641-8D296A6A0BE4}"/>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Sylinder 12">
              <a:extLst>
                <a:ext uri="{FF2B5EF4-FFF2-40B4-BE49-F238E27FC236}">
                  <a16:creationId xmlns:a16="http://schemas.microsoft.com/office/drawing/2014/main" id="{C7FBDCA1-7973-B546-AAC0-83D720ECB7E7}"/>
                </a:ext>
              </a:extLst>
            </p:cNvPr>
            <p:cNvSpPr txBox="1"/>
            <p:nvPr/>
          </p:nvSpPr>
          <p:spPr>
            <a:xfrm>
              <a:off x="1499238" y="4097215"/>
              <a:ext cx="4512373" cy="1384995"/>
            </a:xfrm>
            <a:prstGeom prst="rect">
              <a:avLst/>
            </a:prstGeom>
            <a:noFill/>
          </p:spPr>
          <p:txBody>
            <a:bodyPr wrap="square" rtlCol="0">
              <a:spAutoFit/>
            </a:bodyPr>
            <a:lstStyle/>
            <a:p>
              <a:r>
                <a:rPr lang="nb-NO" sz="2800" dirty="0">
                  <a:solidFill>
                    <a:srgbClr val="007075"/>
                  </a:solidFill>
                  <a:latin typeface="Arial" panose="020B0604020202020204" pitchFamily="34" charset="0"/>
                  <a:cs typeface="Arial" panose="020B0604020202020204" pitchFamily="34" charset="0"/>
                </a:rPr>
                <a:t>NORCE har verdens mest avanserte og realistiske boresimulatormiljø </a:t>
              </a:r>
            </a:p>
          </p:txBody>
        </p:sp>
      </p:grpSp>
    </p:spTree>
    <p:extLst>
      <p:ext uri="{BB962C8B-B14F-4D97-AF65-F5344CB8AC3E}">
        <p14:creationId xmlns:p14="http://schemas.microsoft.com/office/powerpoint/2010/main" val="2057736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7075"/>
            </a:gs>
            <a:gs pos="100000">
              <a:srgbClr val="0E1940"/>
            </a:gs>
          </a:gsLst>
          <a:lin ang="5400000" scaled="1"/>
        </a:gra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2DEB8C-9B20-CA47-8318-D3329A7455CE}"/>
              </a:ext>
            </a:extLst>
          </p:cNvPr>
          <p:cNvPicPr>
            <a:picLocks noChangeAspect="1"/>
          </p:cNvPicPr>
          <p:nvPr/>
        </p:nvPicPr>
        <p:blipFill>
          <a:blip r:embed="rId3"/>
          <a:stretch>
            <a:fillRect/>
          </a:stretch>
        </p:blipFill>
        <p:spPr>
          <a:xfrm>
            <a:off x="0" y="-6315"/>
            <a:ext cx="12192000" cy="6870630"/>
          </a:xfrm>
          <a:prstGeom prst="rect">
            <a:avLst/>
          </a:prstGeom>
        </p:spPr>
      </p:pic>
      <p:grpSp>
        <p:nvGrpSpPr>
          <p:cNvPr id="8" name="Gruppe 7">
            <a:extLst>
              <a:ext uri="{FF2B5EF4-FFF2-40B4-BE49-F238E27FC236}">
                <a16:creationId xmlns:a16="http://schemas.microsoft.com/office/drawing/2014/main" id="{7FCDD8B4-AFA7-5D47-A84F-89E1CAAE5EE0}"/>
              </a:ext>
            </a:extLst>
          </p:cNvPr>
          <p:cNvGrpSpPr/>
          <p:nvPr/>
        </p:nvGrpSpPr>
        <p:grpSpPr>
          <a:xfrm>
            <a:off x="1005758" y="-3469551"/>
            <a:ext cx="5518134" cy="2173795"/>
            <a:chOff x="1005758" y="3702816"/>
            <a:chExt cx="5518134" cy="2173795"/>
          </a:xfrm>
        </p:grpSpPr>
        <p:sp>
          <p:nvSpPr>
            <p:cNvPr id="11" name="Rektangel 10">
              <a:extLst>
                <a:ext uri="{FF2B5EF4-FFF2-40B4-BE49-F238E27FC236}">
                  <a16:creationId xmlns:a16="http://schemas.microsoft.com/office/drawing/2014/main" id="{2BF7D25D-052B-BF40-8EE3-83FE08ACD2EA}"/>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kstSylinder 11">
              <a:extLst>
                <a:ext uri="{FF2B5EF4-FFF2-40B4-BE49-F238E27FC236}">
                  <a16:creationId xmlns:a16="http://schemas.microsoft.com/office/drawing/2014/main" id="{4F859BE0-1C66-BC43-9F0A-5770203281B0}"/>
                </a:ext>
              </a:extLst>
            </p:cNvPr>
            <p:cNvSpPr txBox="1"/>
            <p:nvPr/>
          </p:nvSpPr>
          <p:spPr>
            <a:xfrm>
              <a:off x="1499238" y="4097215"/>
              <a:ext cx="4512373" cy="1384995"/>
            </a:xfrm>
            <a:prstGeom prst="rect">
              <a:avLst/>
            </a:prstGeom>
            <a:noFill/>
          </p:spPr>
          <p:txBody>
            <a:bodyPr wrap="square" rtlCol="0">
              <a:spAutoFit/>
            </a:bodyPr>
            <a:lstStyle/>
            <a:p>
              <a:r>
                <a:rPr lang="nb-NO" sz="2800" dirty="0">
                  <a:solidFill>
                    <a:srgbClr val="007075"/>
                  </a:solidFill>
                  <a:latin typeface="Arial" panose="020B0604020202020204" pitchFamily="34" charset="0"/>
                  <a:cs typeface="Arial" panose="020B0604020202020204" pitchFamily="34" charset="0"/>
                </a:rPr>
                <a:t>Droner skal overvåke  flyplassene og vi utvikler autonome sensorsystemer</a:t>
              </a:r>
              <a:endParaRPr lang="en-US" sz="2800" dirty="0">
                <a:solidFill>
                  <a:srgbClr val="007075"/>
                </a:solidFill>
                <a:latin typeface="Arial" panose="020B0604020202020204" pitchFamily="34" charset="0"/>
                <a:cs typeface="Arial" panose="020B0604020202020204" pitchFamily="34" charset="0"/>
              </a:endParaRPr>
            </a:p>
          </p:txBody>
        </p:sp>
      </p:grpSp>
      <p:pic>
        <p:nvPicPr>
          <p:cNvPr id="9" name="Grafikk 8">
            <a:extLst>
              <a:ext uri="{FF2B5EF4-FFF2-40B4-BE49-F238E27FC236}">
                <a16:creationId xmlns:a16="http://schemas.microsoft.com/office/drawing/2014/main" id="{DD7B16C7-BC99-0E43-80C9-A9BD3B974F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0875" y="1805877"/>
            <a:ext cx="2665329" cy="2638940"/>
          </a:xfrm>
          <a:prstGeom prst="rect">
            <a:avLst/>
          </a:prstGeom>
        </p:spPr>
      </p:pic>
      <p:grpSp>
        <p:nvGrpSpPr>
          <p:cNvPr id="13" name="Gruppe 12">
            <a:extLst>
              <a:ext uri="{FF2B5EF4-FFF2-40B4-BE49-F238E27FC236}">
                <a16:creationId xmlns:a16="http://schemas.microsoft.com/office/drawing/2014/main" id="{71B50890-013F-BF43-B3A4-A325924C40F9}"/>
              </a:ext>
            </a:extLst>
          </p:cNvPr>
          <p:cNvGrpSpPr/>
          <p:nvPr/>
        </p:nvGrpSpPr>
        <p:grpSpPr>
          <a:xfrm>
            <a:off x="777777" y="3678365"/>
            <a:ext cx="5518134" cy="2173795"/>
            <a:chOff x="1005758" y="3702816"/>
            <a:chExt cx="5518134" cy="2173795"/>
          </a:xfrm>
        </p:grpSpPr>
        <p:sp>
          <p:nvSpPr>
            <p:cNvPr id="14" name="Rektangel 13">
              <a:extLst>
                <a:ext uri="{FF2B5EF4-FFF2-40B4-BE49-F238E27FC236}">
                  <a16:creationId xmlns:a16="http://schemas.microsoft.com/office/drawing/2014/main" id="{E498B954-9FAA-9547-9169-9142C92F24E3}"/>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kstSylinder 14">
              <a:extLst>
                <a:ext uri="{FF2B5EF4-FFF2-40B4-BE49-F238E27FC236}">
                  <a16:creationId xmlns:a16="http://schemas.microsoft.com/office/drawing/2014/main" id="{F4747BDA-2C23-E844-90E1-98DD5BE50F0A}"/>
                </a:ext>
              </a:extLst>
            </p:cNvPr>
            <p:cNvSpPr txBox="1"/>
            <p:nvPr/>
          </p:nvSpPr>
          <p:spPr>
            <a:xfrm>
              <a:off x="1499238" y="4097215"/>
              <a:ext cx="4512373" cy="1384995"/>
            </a:xfrm>
            <a:prstGeom prst="rect">
              <a:avLst/>
            </a:prstGeom>
            <a:noFill/>
          </p:spPr>
          <p:txBody>
            <a:bodyPr wrap="square" rtlCol="0">
              <a:spAutoFit/>
            </a:bodyPr>
            <a:lstStyle/>
            <a:p>
              <a:r>
                <a:rPr lang="nb-NO" sz="2800" dirty="0">
                  <a:solidFill>
                    <a:srgbClr val="007075"/>
                  </a:solidFill>
                  <a:latin typeface="Arial" panose="020B0604020202020204" pitchFamily="34" charset="0"/>
                  <a:cs typeface="Arial" panose="020B0604020202020204" pitchFamily="34" charset="0"/>
                </a:rPr>
                <a:t>NORCE har verdens mest avanserte og realistiske boresimulatormiljø </a:t>
              </a:r>
            </a:p>
          </p:txBody>
        </p:sp>
      </p:grpSp>
      <p:pic>
        <p:nvPicPr>
          <p:cNvPr id="16" name="Bilde 15">
            <a:extLst>
              <a:ext uri="{FF2B5EF4-FFF2-40B4-BE49-F238E27FC236}">
                <a16:creationId xmlns:a16="http://schemas.microsoft.com/office/drawing/2014/main" id="{E6DB16F6-9D07-564E-883D-474DCCA36928}"/>
              </a:ext>
            </a:extLst>
          </p:cNvPr>
          <p:cNvPicPr>
            <a:picLocks noChangeAspect="1"/>
          </p:cNvPicPr>
          <p:nvPr/>
        </p:nvPicPr>
        <p:blipFill>
          <a:blip r:embed="rId6"/>
          <a:stretch>
            <a:fillRect/>
          </a:stretch>
        </p:blipFill>
        <p:spPr>
          <a:xfrm>
            <a:off x="5461000" y="19299524"/>
            <a:ext cx="1270000" cy="1270000"/>
          </a:xfrm>
          <a:prstGeom prst="rect">
            <a:avLst/>
          </a:prstGeom>
        </p:spPr>
      </p:pic>
      <p:sp>
        <p:nvSpPr>
          <p:cNvPr id="17" name="Tittel 1">
            <a:extLst>
              <a:ext uri="{FF2B5EF4-FFF2-40B4-BE49-F238E27FC236}">
                <a16:creationId xmlns:a16="http://schemas.microsoft.com/office/drawing/2014/main" id="{E675E3DF-E48F-B84A-B163-77CA645E8A3E}"/>
              </a:ext>
            </a:extLst>
          </p:cNvPr>
          <p:cNvSpPr txBox="1">
            <a:spLocks/>
          </p:cNvSpPr>
          <p:nvPr/>
        </p:nvSpPr>
        <p:spPr>
          <a:xfrm>
            <a:off x="1285000" y="16603023"/>
            <a:ext cx="157140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360-graders perspektiv</a:t>
            </a:r>
            <a:endParaRPr lang="nb-NO" dirty="0">
              <a:solidFill>
                <a:schemeClr val="bg1"/>
              </a:solidFill>
              <a:latin typeface="Arial" panose="020B0604020202020204" pitchFamily="34" charset="0"/>
              <a:ea typeface="+mj-lt"/>
              <a:cs typeface="Arial" panose="020B0604020202020204" pitchFamily="34" charset="0"/>
            </a:endParaRPr>
          </a:p>
        </p:txBody>
      </p:sp>
      <p:sp>
        <p:nvSpPr>
          <p:cNvPr id="18" name="Tittel 1">
            <a:extLst>
              <a:ext uri="{FF2B5EF4-FFF2-40B4-BE49-F238E27FC236}">
                <a16:creationId xmlns:a16="http://schemas.microsoft.com/office/drawing/2014/main" id="{A469D70A-A452-C54C-A811-0BF6F8504DDC}"/>
              </a:ext>
            </a:extLst>
          </p:cNvPr>
          <p:cNvSpPr txBox="1">
            <a:spLocks/>
          </p:cNvSpPr>
          <p:nvPr/>
        </p:nvSpPr>
        <p:spPr>
          <a:xfrm>
            <a:off x="3395226" y="18701668"/>
            <a:ext cx="1399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Uavhengig forskning</a:t>
            </a:r>
            <a:endParaRPr lang="nb-NO" dirty="0">
              <a:solidFill>
                <a:schemeClr val="bg1"/>
              </a:solidFill>
              <a:latin typeface="Arial" panose="020B0604020202020204" pitchFamily="34" charset="0"/>
              <a:cs typeface="Arial" panose="020B0604020202020204" pitchFamily="34" charset="0"/>
            </a:endParaRPr>
          </a:p>
        </p:txBody>
      </p:sp>
      <p:sp>
        <p:nvSpPr>
          <p:cNvPr id="19" name="Tittel 1">
            <a:extLst>
              <a:ext uri="{FF2B5EF4-FFF2-40B4-BE49-F238E27FC236}">
                <a16:creationId xmlns:a16="http://schemas.microsoft.com/office/drawing/2014/main" id="{FABBB784-5377-E644-A104-18AED421F93E}"/>
              </a:ext>
            </a:extLst>
          </p:cNvPr>
          <p:cNvSpPr txBox="1">
            <a:spLocks/>
          </p:cNvSpPr>
          <p:nvPr/>
        </p:nvSpPr>
        <p:spPr>
          <a:xfrm>
            <a:off x="5324498" y="20800313"/>
            <a:ext cx="152301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Høy kompetanse</a:t>
            </a:r>
            <a:endParaRPr lang="nb-NO" dirty="0">
              <a:solidFill>
                <a:schemeClr val="bg1"/>
              </a:solidFill>
              <a:latin typeface="Arial" panose="020B0604020202020204" pitchFamily="34" charset="0"/>
              <a:cs typeface="Arial" panose="020B0604020202020204" pitchFamily="34" charset="0"/>
            </a:endParaRPr>
          </a:p>
        </p:txBody>
      </p:sp>
      <p:sp>
        <p:nvSpPr>
          <p:cNvPr id="20" name="Tittel 1">
            <a:extLst>
              <a:ext uri="{FF2B5EF4-FFF2-40B4-BE49-F238E27FC236}">
                <a16:creationId xmlns:a16="http://schemas.microsoft.com/office/drawing/2014/main" id="{7F2A7BF2-6610-A84B-98BC-04E0AA57A408}"/>
              </a:ext>
            </a:extLst>
          </p:cNvPr>
          <p:cNvSpPr txBox="1">
            <a:spLocks/>
          </p:cNvSpPr>
          <p:nvPr/>
        </p:nvSpPr>
        <p:spPr>
          <a:xfrm>
            <a:off x="7558902" y="22898958"/>
            <a:ext cx="1005097"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Lang</a:t>
            </a:r>
            <a:endParaRPr lang="nb-NO" dirty="0">
              <a:solidFill>
                <a:schemeClr val="bg1"/>
              </a:solidFill>
              <a:latin typeface="Arial" panose="020B0604020202020204" pitchFamily="34" charset="0"/>
              <a:ea typeface="+mj-lt"/>
              <a:cs typeface="Arial" panose="020B0604020202020204" pitchFamily="34" charset="0"/>
            </a:endParaRPr>
          </a:p>
          <a:p>
            <a:pPr algn="ctr"/>
            <a:r>
              <a:rPr lang="nb-NO" sz="1800" dirty="0">
                <a:solidFill>
                  <a:schemeClr val="bg1"/>
                </a:solidFill>
                <a:latin typeface="Arial" panose="020B0604020202020204" pitchFamily="34" charset="0"/>
                <a:ea typeface="+mj-lt"/>
                <a:cs typeface="Arial" panose="020B0604020202020204" pitchFamily="34" charset="0"/>
              </a:rPr>
              <a:t>erfaring</a:t>
            </a:r>
            <a:endParaRPr lang="nb-NO" dirty="0">
              <a:solidFill>
                <a:schemeClr val="bg1"/>
              </a:solidFill>
              <a:latin typeface="Arial" panose="020B0604020202020204" pitchFamily="34" charset="0"/>
              <a:cs typeface="Arial" panose="020B0604020202020204" pitchFamily="34" charset="0"/>
            </a:endParaRPr>
          </a:p>
        </p:txBody>
      </p:sp>
      <p:sp>
        <p:nvSpPr>
          <p:cNvPr id="21" name="Tittel 1">
            <a:extLst>
              <a:ext uri="{FF2B5EF4-FFF2-40B4-BE49-F238E27FC236}">
                <a16:creationId xmlns:a16="http://schemas.microsoft.com/office/drawing/2014/main" id="{746120E8-80BD-0345-957C-382587EE30EF}"/>
              </a:ext>
            </a:extLst>
          </p:cNvPr>
          <p:cNvSpPr txBox="1">
            <a:spLocks/>
          </p:cNvSpPr>
          <p:nvPr/>
        </p:nvSpPr>
        <p:spPr>
          <a:xfrm>
            <a:off x="9571599" y="24997603"/>
            <a:ext cx="146036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Egen infrastruktur</a:t>
            </a:r>
            <a:endParaRPr lang="nb-NO" dirty="0">
              <a:solidFill>
                <a:schemeClr val="bg1"/>
              </a:solidFill>
              <a:latin typeface="Arial" panose="020B0604020202020204" pitchFamily="34" charset="0"/>
              <a:cs typeface="Arial" panose="020B0604020202020204" pitchFamily="34" charset="0"/>
            </a:endParaRPr>
          </a:p>
        </p:txBody>
      </p:sp>
      <p:pic>
        <p:nvPicPr>
          <p:cNvPr id="22" name="Bilde 21">
            <a:extLst>
              <a:ext uri="{FF2B5EF4-FFF2-40B4-BE49-F238E27FC236}">
                <a16:creationId xmlns:a16="http://schemas.microsoft.com/office/drawing/2014/main" id="{AF590140-AB13-AF4D-A321-8D78844857D4}"/>
              </a:ext>
            </a:extLst>
          </p:cNvPr>
          <p:cNvPicPr>
            <a:picLocks noChangeAspect="1"/>
          </p:cNvPicPr>
          <p:nvPr/>
        </p:nvPicPr>
        <p:blipFill>
          <a:blip r:embed="rId7"/>
          <a:stretch>
            <a:fillRect/>
          </a:stretch>
        </p:blipFill>
        <p:spPr>
          <a:xfrm>
            <a:off x="1435704" y="15102234"/>
            <a:ext cx="1270000" cy="1270000"/>
          </a:xfrm>
          <a:prstGeom prst="rect">
            <a:avLst/>
          </a:prstGeom>
        </p:spPr>
      </p:pic>
      <p:pic>
        <p:nvPicPr>
          <p:cNvPr id="23" name="Bilde 22">
            <a:extLst>
              <a:ext uri="{FF2B5EF4-FFF2-40B4-BE49-F238E27FC236}">
                <a16:creationId xmlns:a16="http://schemas.microsoft.com/office/drawing/2014/main" id="{C5DEC131-B621-6F4E-8224-1D365E7ED13F}"/>
              </a:ext>
            </a:extLst>
          </p:cNvPr>
          <p:cNvPicPr>
            <a:picLocks noChangeAspect="1"/>
          </p:cNvPicPr>
          <p:nvPr/>
        </p:nvPicPr>
        <p:blipFill>
          <a:blip r:embed="rId8"/>
          <a:stretch>
            <a:fillRect/>
          </a:stretch>
        </p:blipFill>
        <p:spPr>
          <a:xfrm>
            <a:off x="7367152" y="21398169"/>
            <a:ext cx="1397000" cy="1270000"/>
          </a:xfrm>
          <a:prstGeom prst="rect">
            <a:avLst/>
          </a:prstGeom>
        </p:spPr>
      </p:pic>
      <p:pic>
        <p:nvPicPr>
          <p:cNvPr id="24" name="Bilde 23">
            <a:extLst>
              <a:ext uri="{FF2B5EF4-FFF2-40B4-BE49-F238E27FC236}">
                <a16:creationId xmlns:a16="http://schemas.microsoft.com/office/drawing/2014/main" id="{7C1349D7-FA43-2845-87DE-AED9E7614CD4}"/>
              </a:ext>
            </a:extLst>
          </p:cNvPr>
          <p:cNvPicPr>
            <a:picLocks noChangeAspect="1"/>
          </p:cNvPicPr>
          <p:nvPr/>
        </p:nvPicPr>
        <p:blipFill>
          <a:blip r:embed="rId9"/>
          <a:stretch>
            <a:fillRect/>
          </a:stretch>
        </p:blipFill>
        <p:spPr>
          <a:xfrm>
            <a:off x="3460136" y="17200879"/>
            <a:ext cx="1270000" cy="1270000"/>
          </a:xfrm>
          <a:prstGeom prst="rect">
            <a:avLst/>
          </a:prstGeom>
        </p:spPr>
      </p:pic>
      <p:pic>
        <p:nvPicPr>
          <p:cNvPr id="25" name="Bilde 24">
            <a:extLst>
              <a:ext uri="{FF2B5EF4-FFF2-40B4-BE49-F238E27FC236}">
                <a16:creationId xmlns:a16="http://schemas.microsoft.com/office/drawing/2014/main" id="{4EA8D85C-E95E-DE43-97A4-2363162BA57D}"/>
              </a:ext>
            </a:extLst>
          </p:cNvPr>
          <p:cNvPicPr>
            <a:picLocks noChangeAspect="1"/>
          </p:cNvPicPr>
          <p:nvPr/>
        </p:nvPicPr>
        <p:blipFill>
          <a:blip r:embed="rId10"/>
          <a:stretch>
            <a:fillRect/>
          </a:stretch>
        </p:blipFill>
        <p:spPr>
          <a:xfrm>
            <a:off x="9374683" y="23496814"/>
            <a:ext cx="1854200" cy="1270000"/>
          </a:xfrm>
          <a:prstGeom prst="rect">
            <a:avLst/>
          </a:prstGeom>
        </p:spPr>
      </p:pic>
      <p:sp>
        <p:nvSpPr>
          <p:cNvPr id="26" name="Tittel 1">
            <a:extLst>
              <a:ext uri="{FF2B5EF4-FFF2-40B4-BE49-F238E27FC236}">
                <a16:creationId xmlns:a16="http://schemas.microsoft.com/office/drawing/2014/main" id="{EFDE2442-7A95-5F42-B004-9535EC59921A}"/>
              </a:ext>
            </a:extLst>
          </p:cNvPr>
          <p:cNvSpPr txBox="1">
            <a:spLocks/>
          </p:cNvSpPr>
          <p:nvPr/>
        </p:nvSpPr>
        <p:spPr>
          <a:xfrm>
            <a:off x="0" y="7806101"/>
            <a:ext cx="12172014"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4000" dirty="0">
                <a:solidFill>
                  <a:schemeClr val="bg1"/>
                </a:solidFill>
                <a:latin typeface="Arial" panose="020B0604020202020204" pitchFamily="34" charset="0"/>
                <a:cs typeface="Arial" panose="020B0604020202020204" pitchFamily="34" charset="0"/>
              </a:rPr>
              <a:t>Hvorfor samarbeide med NORCE </a:t>
            </a:r>
          </a:p>
        </p:txBody>
      </p:sp>
    </p:spTree>
    <p:extLst>
      <p:ext uri="{BB962C8B-B14F-4D97-AF65-F5344CB8AC3E}">
        <p14:creationId xmlns:p14="http://schemas.microsoft.com/office/powerpoint/2010/main" val="2572180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a:spLocks/>
          </p:cNvSpPr>
          <p:nvPr/>
        </p:nvSpPr>
        <p:spPr>
          <a:xfrm>
            <a:off x="2782555" y="1979384"/>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dirty="0">
                <a:solidFill>
                  <a:srgbClr val="80B7BA"/>
                </a:solidFill>
                <a:latin typeface="Arial" panose="020B0604020202020204" pitchFamily="34" charset="0"/>
                <a:ea typeface="+mj-lt"/>
                <a:cs typeface="Arial" panose="020B0604020202020204" pitchFamily="34" charset="0"/>
              </a:rPr>
              <a:t>NORCE er et uavhengig forskningsinstitutt, som leverer forskning til offentlig og privat sektor, slik at det kan tas </a:t>
            </a:r>
            <a:r>
              <a:rPr lang="nb-NO" sz="3600" dirty="0">
                <a:solidFill>
                  <a:schemeClr val="bg1"/>
                </a:solidFill>
                <a:latin typeface="Arial" panose="020B0604020202020204" pitchFamily="34" charset="0"/>
                <a:ea typeface="+mj-lt"/>
                <a:cs typeface="Arial" panose="020B0604020202020204" pitchFamily="34" charset="0"/>
              </a:rPr>
              <a:t>kloke og bærekraftige valg for fremtiden.</a:t>
            </a:r>
            <a:endParaRPr lang="nb-NO" sz="6000" dirty="0">
              <a:solidFill>
                <a:schemeClr val="bg1"/>
              </a:solidFill>
              <a:latin typeface="Arial" panose="020B0604020202020204" pitchFamily="34" charset="0"/>
              <a:ea typeface="+mj-lt"/>
              <a:cs typeface="Arial" panose="020B0604020202020204" pitchFamily="34" charset="0"/>
            </a:endParaRPr>
          </a:p>
        </p:txBody>
      </p:sp>
      <p:pic>
        <p:nvPicPr>
          <p:cNvPr id="23" name="Grafikk 22">
            <a:extLst>
              <a:ext uri="{FF2B5EF4-FFF2-40B4-BE49-F238E27FC236}">
                <a16:creationId xmlns:a16="http://schemas.microsoft.com/office/drawing/2014/main" id="{5596149D-3DB0-2C48-9AD0-F3EA55549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6162" y="1979384"/>
            <a:ext cx="2732324" cy="2705271"/>
          </a:xfrm>
          <a:prstGeom prst="rect">
            <a:avLst/>
          </a:prstGeom>
        </p:spPr>
      </p:pic>
      <p:grpSp>
        <p:nvGrpSpPr>
          <p:cNvPr id="16" name="Gruppe 15">
            <a:extLst>
              <a:ext uri="{FF2B5EF4-FFF2-40B4-BE49-F238E27FC236}">
                <a16:creationId xmlns:a16="http://schemas.microsoft.com/office/drawing/2014/main" id="{5FDA9FEA-2FF2-F54D-8988-9925AEA257D2}"/>
              </a:ext>
            </a:extLst>
          </p:cNvPr>
          <p:cNvGrpSpPr/>
          <p:nvPr/>
        </p:nvGrpSpPr>
        <p:grpSpPr>
          <a:xfrm>
            <a:off x="1592386" y="9728879"/>
            <a:ext cx="1125532" cy="845476"/>
            <a:chOff x="-3809681" y="3480442"/>
            <a:chExt cx="1125532" cy="845476"/>
          </a:xfrm>
        </p:grpSpPr>
        <p:sp>
          <p:nvSpPr>
            <p:cNvPr id="17" name="Tittel 1">
              <a:extLst>
                <a:ext uri="{FF2B5EF4-FFF2-40B4-BE49-F238E27FC236}">
                  <a16:creationId xmlns:a16="http://schemas.microsoft.com/office/drawing/2014/main" id="{9E062B08-3517-E040-8EB0-F1B27C462C1E}"/>
                </a:ext>
              </a:extLst>
            </p:cNvPr>
            <p:cNvSpPr txBox="1">
              <a:spLocks/>
            </p:cNvSpPr>
            <p:nvPr/>
          </p:nvSpPr>
          <p:spPr>
            <a:xfrm>
              <a:off x="-3809681" y="348044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Arial" panose="020B0604020202020204" pitchFamily="34" charset="0"/>
                  <a:cs typeface="Arial" panose="020B0604020202020204" pitchFamily="34" charset="0"/>
                </a:rPr>
                <a:t>950</a:t>
              </a:r>
            </a:p>
          </p:txBody>
        </p:sp>
        <p:sp>
          <p:nvSpPr>
            <p:cNvPr id="18" name="Tittel 1">
              <a:extLst>
                <a:ext uri="{FF2B5EF4-FFF2-40B4-BE49-F238E27FC236}">
                  <a16:creationId xmlns:a16="http://schemas.microsoft.com/office/drawing/2014/main" id="{07187F99-5012-F643-B457-9F88A97869B8}"/>
                </a:ext>
              </a:extLst>
            </p:cNvPr>
            <p:cNvSpPr txBox="1">
              <a:spLocks/>
            </p:cNvSpPr>
            <p:nvPr/>
          </p:nvSpPr>
          <p:spPr>
            <a:xfrm>
              <a:off x="-3612559" y="4011986"/>
              <a:ext cx="731290"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err="1">
                  <a:solidFill>
                    <a:schemeClr val="bg1"/>
                  </a:solidFill>
                  <a:latin typeface="Arial" panose="020B0604020202020204" pitchFamily="34" charset="0"/>
                  <a:cs typeface="Arial" panose="020B0604020202020204" pitchFamily="34" charset="0"/>
                </a:rPr>
                <a:t>mnok</a:t>
              </a:r>
              <a:endParaRPr lang="nb-NO" sz="1600" b="1">
                <a:solidFill>
                  <a:schemeClr val="bg1"/>
                </a:solidFill>
                <a:latin typeface="Arial" panose="020B0604020202020204" pitchFamily="34" charset="0"/>
                <a:cs typeface="Arial" panose="020B0604020202020204" pitchFamily="34" charset="0"/>
              </a:endParaRPr>
            </a:p>
          </p:txBody>
        </p:sp>
      </p:grpSp>
      <p:pic>
        <p:nvPicPr>
          <p:cNvPr id="19" name="Bilde 18">
            <a:extLst>
              <a:ext uri="{FF2B5EF4-FFF2-40B4-BE49-F238E27FC236}">
                <a16:creationId xmlns:a16="http://schemas.microsoft.com/office/drawing/2014/main" id="{000D9306-5147-F146-9746-94A8BE7E916D}"/>
              </a:ext>
            </a:extLst>
          </p:cNvPr>
          <p:cNvPicPr>
            <a:picLocks noChangeAspect="1"/>
          </p:cNvPicPr>
          <p:nvPr/>
        </p:nvPicPr>
        <p:blipFill>
          <a:blip r:embed="rId4"/>
          <a:stretch>
            <a:fillRect/>
          </a:stretch>
        </p:blipFill>
        <p:spPr>
          <a:xfrm>
            <a:off x="1356109" y="7781094"/>
            <a:ext cx="1587500" cy="1587500"/>
          </a:xfrm>
          <a:prstGeom prst="rect">
            <a:avLst/>
          </a:prstGeom>
        </p:spPr>
      </p:pic>
      <p:grpSp>
        <p:nvGrpSpPr>
          <p:cNvPr id="20" name="Gruppe 19">
            <a:extLst>
              <a:ext uri="{FF2B5EF4-FFF2-40B4-BE49-F238E27FC236}">
                <a16:creationId xmlns:a16="http://schemas.microsoft.com/office/drawing/2014/main" id="{8EDE65E7-8872-A541-8455-FC7D455D8DD9}"/>
              </a:ext>
            </a:extLst>
          </p:cNvPr>
          <p:cNvGrpSpPr/>
          <p:nvPr/>
        </p:nvGrpSpPr>
        <p:grpSpPr>
          <a:xfrm>
            <a:off x="4202185" y="13386479"/>
            <a:ext cx="1125532" cy="845476"/>
            <a:chOff x="6242804" y="7127882"/>
            <a:chExt cx="1125532" cy="845476"/>
          </a:xfrm>
        </p:grpSpPr>
        <p:sp>
          <p:nvSpPr>
            <p:cNvPr id="21" name="Tittel 1">
              <a:extLst>
                <a:ext uri="{FF2B5EF4-FFF2-40B4-BE49-F238E27FC236}">
                  <a16:creationId xmlns:a16="http://schemas.microsoft.com/office/drawing/2014/main" id="{E1A98540-3A7C-0145-9E1A-A932B450B1D7}"/>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Arial" panose="020B0604020202020204" pitchFamily="34" charset="0"/>
                  <a:cs typeface="Arial" panose="020B0604020202020204" pitchFamily="34" charset="0"/>
                </a:rPr>
                <a:t>750</a:t>
              </a:r>
            </a:p>
          </p:txBody>
        </p:sp>
        <p:sp>
          <p:nvSpPr>
            <p:cNvPr id="22" name="Tittel 1">
              <a:extLst>
                <a:ext uri="{FF2B5EF4-FFF2-40B4-BE49-F238E27FC236}">
                  <a16:creationId xmlns:a16="http://schemas.microsoft.com/office/drawing/2014/main" id="{A55EE49D-91BE-E94F-920B-8A0838EB99C5}"/>
                </a:ext>
              </a:extLst>
            </p:cNvPr>
            <p:cNvSpPr txBox="1">
              <a:spLocks/>
            </p:cNvSpPr>
            <p:nvPr/>
          </p:nvSpPr>
          <p:spPr>
            <a:xfrm>
              <a:off x="6354165" y="7659426"/>
              <a:ext cx="902812"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Arial" panose="020B0604020202020204" pitchFamily="34" charset="0"/>
                  <a:cs typeface="Arial" panose="020B0604020202020204" pitchFamily="34" charset="0"/>
                </a:rPr>
                <a:t>ansatte</a:t>
              </a:r>
            </a:p>
          </p:txBody>
        </p:sp>
      </p:grpSp>
      <p:grpSp>
        <p:nvGrpSpPr>
          <p:cNvPr id="27" name="Gruppe 26">
            <a:extLst>
              <a:ext uri="{FF2B5EF4-FFF2-40B4-BE49-F238E27FC236}">
                <a16:creationId xmlns:a16="http://schemas.microsoft.com/office/drawing/2014/main" id="{C3DC07C1-9E0E-0B43-886F-9D1A8DF376C7}"/>
              </a:ext>
            </a:extLst>
          </p:cNvPr>
          <p:cNvGrpSpPr/>
          <p:nvPr/>
        </p:nvGrpSpPr>
        <p:grpSpPr>
          <a:xfrm>
            <a:off x="9442668" y="20396879"/>
            <a:ext cx="1266693" cy="845476"/>
            <a:chOff x="16131090" y="4455802"/>
            <a:chExt cx="1266693" cy="845476"/>
          </a:xfrm>
        </p:grpSpPr>
        <p:sp>
          <p:nvSpPr>
            <p:cNvPr id="28" name="Tittel 1">
              <a:extLst>
                <a:ext uri="{FF2B5EF4-FFF2-40B4-BE49-F238E27FC236}">
                  <a16:creationId xmlns:a16="http://schemas.microsoft.com/office/drawing/2014/main" id="{57B49B63-791F-2D43-A0BF-0C7A2680C814}"/>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Arial" panose="020B0604020202020204" pitchFamily="34" charset="0"/>
                  <a:cs typeface="Arial" panose="020B0604020202020204" pitchFamily="34" charset="0"/>
                </a:rPr>
                <a:t>75%</a:t>
              </a:r>
            </a:p>
          </p:txBody>
        </p:sp>
        <p:sp>
          <p:nvSpPr>
            <p:cNvPr id="30" name="Tittel 1">
              <a:extLst>
                <a:ext uri="{FF2B5EF4-FFF2-40B4-BE49-F238E27FC236}">
                  <a16:creationId xmlns:a16="http://schemas.microsoft.com/office/drawing/2014/main" id="{84A3B91A-C645-034F-87CC-013D424FB68B}"/>
                </a:ext>
              </a:extLst>
            </p:cNvPr>
            <p:cNvSpPr txBox="1">
              <a:spLocks/>
            </p:cNvSpPr>
            <p:nvPr/>
          </p:nvSpPr>
          <p:spPr>
            <a:xfrm>
              <a:off x="16131090" y="4987346"/>
              <a:ext cx="1266693"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Arial" panose="020B0604020202020204" pitchFamily="34" charset="0"/>
                  <a:cs typeface="Arial" panose="020B0604020202020204" pitchFamily="34" charset="0"/>
                </a:rPr>
                <a:t>doktorgrad</a:t>
              </a:r>
            </a:p>
          </p:txBody>
        </p:sp>
      </p:grpSp>
      <p:pic>
        <p:nvPicPr>
          <p:cNvPr id="31" name="Bilde 30">
            <a:extLst>
              <a:ext uri="{FF2B5EF4-FFF2-40B4-BE49-F238E27FC236}">
                <a16:creationId xmlns:a16="http://schemas.microsoft.com/office/drawing/2014/main" id="{9B78B604-BF39-A74C-901A-4EB690833FC1}"/>
              </a:ext>
            </a:extLst>
          </p:cNvPr>
          <p:cNvPicPr>
            <a:picLocks noChangeAspect="1"/>
          </p:cNvPicPr>
          <p:nvPr/>
        </p:nvPicPr>
        <p:blipFill>
          <a:blip r:embed="rId5"/>
          <a:stretch>
            <a:fillRect/>
          </a:stretch>
        </p:blipFill>
        <p:spPr>
          <a:xfrm>
            <a:off x="3971201" y="11438694"/>
            <a:ext cx="1587500" cy="1587500"/>
          </a:xfrm>
          <a:prstGeom prst="rect">
            <a:avLst/>
          </a:prstGeom>
        </p:spPr>
      </p:pic>
      <p:pic>
        <p:nvPicPr>
          <p:cNvPr id="32" name="Bilde 31">
            <a:extLst>
              <a:ext uri="{FF2B5EF4-FFF2-40B4-BE49-F238E27FC236}">
                <a16:creationId xmlns:a16="http://schemas.microsoft.com/office/drawing/2014/main" id="{56306427-E9C4-BD4A-B641-3F7AEDB11BA6}"/>
              </a:ext>
            </a:extLst>
          </p:cNvPr>
          <p:cNvPicPr>
            <a:picLocks noChangeAspect="1"/>
          </p:cNvPicPr>
          <p:nvPr/>
        </p:nvPicPr>
        <p:blipFill>
          <a:blip r:embed="rId6"/>
          <a:stretch>
            <a:fillRect/>
          </a:stretch>
        </p:blipFill>
        <p:spPr>
          <a:xfrm>
            <a:off x="9201384" y="18449094"/>
            <a:ext cx="1587500" cy="1587500"/>
          </a:xfrm>
          <a:prstGeom prst="rect">
            <a:avLst/>
          </a:prstGeom>
        </p:spPr>
      </p:pic>
      <p:grpSp>
        <p:nvGrpSpPr>
          <p:cNvPr id="34" name="Gruppe 33">
            <a:extLst>
              <a:ext uri="{FF2B5EF4-FFF2-40B4-BE49-F238E27FC236}">
                <a16:creationId xmlns:a16="http://schemas.microsoft.com/office/drawing/2014/main" id="{D6BA4962-A080-744C-9439-1DE80B945792}"/>
              </a:ext>
            </a:extLst>
          </p:cNvPr>
          <p:cNvGrpSpPr/>
          <p:nvPr/>
        </p:nvGrpSpPr>
        <p:grpSpPr>
          <a:xfrm>
            <a:off x="6620059" y="16990026"/>
            <a:ext cx="1519968" cy="845476"/>
            <a:chOff x="5206011" y="5492122"/>
            <a:chExt cx="1519968" cy="845476"/>
          </a:xfrm>
        </p:grpSpPr>
        <p:sp>
          <p:nvSpPr>
            <p:cNvPr id="35" name="Tittel 1">
              <a:extLst>
                <a:ext uri="{FF2B5EF4-FFF2-40B4-BE49-F238E27FC236}">
                  <a16:creationId xmlns:a16="http://schemas.microsoft.com/office/drawing/2014/main" id="{39708ED3-5E6D-AE4D-BADC-28307263694E}"/>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Arial" panose="020B0604020202020204" pitchFamily="34" charset="0"/>
                  <a:cs typeface="Arial" panose="020B0604020202020204" pitchFamily="34" charset="0"/>
                </a:rPr>
                <a:t>50</a:t>
              </a:r>
            </a:p>
          </p:txBody>
        </p:sp>
        <p:sp>
          <p:nvSpPr>
            <p:cNvPr id="36" name="Tittel 1">
              <a:extLst>
                <a:ext uri="{FF2B5EF4-FFF2-40B4-BE49-F238E27FC236}">
                  <a16:creationId xmlns:a16="http://schemas.microsoft.com/office/drawing/2014/main" id="{E3D1366F-87F9-6A40-96CD-4DC952AD319D}"/>
                </a:ext>
              </a:extLst>
            </p:cNvPr>
            <p:cNvSpPr txBox="1">
              <a:spLocks/>
            </p:cNvSpPr>
            <p:nvPr/>
          </p:nvSpPr>
          <p:spPr>
            <a:xfrm>
              <a:off x="5206011" y="6023666"/>
              <a:ext cx="1519968"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Arial" panose="020B0604020202020204" pitchFamily="34" charset="0"/>
                  <a:cs typeface="Arial" panose="020B0604020202020204" pitchFamily="34" charset="0"/>
                </a:rPr>
                <a:t>nasjonaliteter</a:t>
              </a:r>
            </a:p>
          </p:txBody>
        </p:sp>
      </p:grpSp>
      <p:pic>
        <p:nvPicPr>
          <p:cNvPr id="37" name="Bilde 36">
            <a:extLst>
              <a:ext uri="{FF2B5EF4-FFF2-40B4-BE49-F238E27FC236}">
                <a16:creationId xmlns:a16="http://schemas.microsoft.com/office/drawing/2014/main" id="{68F93E53-4252-5F43-B08C-C20138062B91}"/>
              </a:ext>
            </a:extLst>
          </p:cNvPr>
          <p:cNvPicPr>
            <a:picLocks noChangeAspect="1"/>
          </p:cNvPicPr>
          <p:nvPr/>
        </p:nvPicPr>
        <p:blipFill>
          <a:blip r:embed="rId7"/>
          <a:stretch>
            <a:fillRect/>
          </a:stretch>
        </p:blipFill>
        <p:spPr>
          <a:xfrm>
            <a:off x="6586293" y="15042241"/>
            <a:ext cx="1587500" cy="1587500"/>
          </a:xfrm>
          <a:prstGeom prst="rect">
            <a:avLst/>
          </a:prstGeom>
        </p:spPr>
      </p:pic>
    </p:spTree>
    <p:extLst>
      <p:ext uri="{BB962C8B-B14F-4D97-AF65-F5344CB8AC3E}">
        <p14:creationId xmlns:p14="http://schemas.microsoft.com/office/powerpoint/2010/main" val="243652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49" name="Bilde 48">
            <a:extLst>
              <a:ext uri="{FF2B5EF4-FFF2-40B4-BE49-F238E27FC236}">
                <a16:creationId xmlns:a16="http://schemas.microsoft.com/office/drawing/2014/main" id="{4022C906-3A0E-214A-92DD-7533CEE5C85C}"/>
              </a:ext>
            </a:extLst>
          </p:cNvPr>
          <p:cNvPicPr>
            <a:picLocks noChangeAspect="1"/>
          </p:cNvPicPr>
          <p:nvPr/>
        </p:nvPicPr>
        <p:blipFill>
          <a:blip r:embed="rId3"/>
          <a:stretch>
            <a:fillRect/>
          </a:stretch>
        </p:blipFill>
        <p:spPr>
          <a:xfrm>
            <a:off x="5461000" y="2794000"/>
            <a:ext cx="1270000" cy="1270000"/>
          </a:xfrm>
          <a:prstGeom prst="rect">
            <a:avLst/>
          </a:prstGeom>
        </p:spPr>
      </p:pic>
      <p:sp>
        <p:nvSpPr>
          <p:cNvPr id="17" name="Tittel 1">
            <a:extLst>
              <a:ext uri="{FF2B5EF4-FFF2-40B4-BE49-F238E27FC236}">
                <a16:creationId xmlns:a16="http://schemas.microsoft.com/office/drawing/2014/main" id="{F3E3A0A4-C75F-F445-9C0F-BA0F171AD19E}"/>
              </a:ext>
            </a:extLst>
          </p:cNvPr>
          <p:cNvSpPr txBox="1">
            <a:spLocks/>
          </p:cNvSpPr>
          <p:nvPr/>
        </p:nvSpPr>
        <p:spPr>
          <a:xfrm>
            <a:off x="1285000" y="4294789"/>
            <a:ext cx="157140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360-graders perspektiv</a:t>
            </a:r>
            <a:endParaRPr lang="nb-NO" dirty="0">
              <a:solidFill>
                <a:schemeClr val="bg1"/>
              </a:solidFill>
              <a:latin typeface="Arial" panose="020B0604020202020204" pitchFamily="34" charset="0"/>
              <a:ea typeface="+mj-lt"/>
              <a:cs typeface="Arial" panose="020B0604020202020204" pitchFamily="34" charset="0"/>
            </a:endParaRPr>
          </a:p>
        </p:txBody>
      </p:sp>
      <p:sp>
        <p:nvSpPr>
          <p:cNvPr id="21" name="Tittel 1">
            <a:extLst>
              <a:ext uri="{FF2B5EF4-FFF2-40B4-BE49-F238E27FC236}">
                <a16:creationId xmlns:a16="http://schemas.microsoft.com/office/drawing/2014/main" id="{5E55C67F-71CE-A241-BA4F-39613CD2EE52}"/>
              </a:ext>
            </a:extLst>
          </p:cNvPr>
          <p:cNvSpPr txBox="1">
            <a:spLocks/>
          </p:cNvSpPr>
          <p:nvPr/>
        </p:nvSpPr>
        <p:spPr>
          <a:xfrm>
            <a:off x="3395226" y="4294789"/>
            <a:ext cx="1399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Uavhengig forskning</a:t>
            </a:r>
            <a:endParaRPr lang="nb-NO" dirty="0">
              <a:solidFill>
                <a:schemeClr val="bg1"/>
              </a:solidFill>
              <a:latin typeface="Arial" panose="020B0604020202020204" pitchFamily="34" charset="0"/>
              <a:cs typeface="Arial" panose="020B0604020202020204" pitchFamily="34" charset="0"/>
            </a:endParaRPr>
          </a:p>
        </p:txBody>
      </p:sp>
      <p:sp>
        <p:nvSpPr>
          <p:cNvPr id="29" name="Tittel 1">
            <a:extLst>
              <a:ext uri="{FF2B5EF4-FFF2-40B4-BE49-F238E27FC236}">
                <a16:creationId xmlns:a16="http://schemas.microsoft.com/office/drawing/2014/main" id="{725CF714-44B0-CD42-BA32-B733B1A59F7F}"/>
              </a:ext>
            </a:extLst>
          </p:cNvPr>
          <p:cNvSpPr txBox="1">
            <a:spLocks/>
          </p:cNvSpPr>
          <p:nvPr/>
        </p:nvSpPr>
        <p:spPr>
          <a:xfrm>
            <a:off x="0" y="1492421"/>
            <a:ext cx="12172014"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4000" dirty="0">
                <a:solidFill>
                  <a:schemeClr val="bg1"/>
                </a:solidFill>
                <a:latin typeface="Arial" panose="020B0604020202020204" pitchFamily="34" charset="0"/>
                <a:cs typeface="Arial" panose="020B0604020202020204" pitchFamily="34" charset="0"/>
              </a:rPr>
              <a:t>Hvorfor samarbeide med NORCE </a:t>
            </a:r>
          </a:p>
        </p:txBody>
      </p:sp>
      <p:sp>
        <p:nvSpPr>
          <p:cNvPr id="15" name="Tittel 1">
            <a:extLst>
              <a:ext uri="{FF2B5EF4-FFF2-40B4-BE49-F238E27FC236}">
                <a16:creationId xmlns:a16="http://schemas.microsoft.com/office/drawing/2014/main" id="{D949DC77-CF61-4F4A-BC5A-921A0DA15F66}"/>
              </a:ext>
            </a:extLst>
          </p:cNvPr>
          <p:cNvSpPr txBox="1">
            <a:spLocks/>
          </p:cNvSpPr>
          <p:nvPr/>
        </p:nvSpPr>
        <p:spPr>
          <a:xfrm>
            <a:off x="5324498" y="4294789"/>
            <a:ext cx="152301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Høy kompetanse</a:t>
            </a:r>
            <a:endParaRPr lang="nb-NO" dirty="0">
              <a:solidFill>
                <a:schemeClr val="bg1"/>
              </a:solidFill>
              <a:latin typeface="Arial" panose="020B0604020202020204" pitchFamily="34" charset="0"/>
              <a:cs typeface="Arial" panose="020B0604020202020204" pitchFamily="34" charset="0"/>
            </a:endParaRPr>
          </a:p>
        </p:txBody>
      </p:sp>
      <p:sp>
        <p:nvSpPr>
          <p:cNvPr id="16" name="Tittel 1">
            <a:extLst>
              <a:ext uri="{FF2B5EF4-FFF2-40B4-BE49-F238E27FC236}">
                <a16:creationId xmlns:a16="http://schemas.microsoft.com/office/drawing/2014/main" id="{5BD00EBC-7695-443F-B007-FAE62AEF3187}"/>
              </a:ext>
            </a:extLst>
          </p:cNvPr>
          <p:cNvSpPr txBox="1">
            <a:spLocks/>
          </p:cNvSpPr>
          <p:nvPr/>
        </p:nvSpPr>
        <p:spPr>
          <a:xfrm>
            <a:off x="7558902" y="4294789"/>
            <a:ext cx="1005097"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Lang</a:t>
            </a:r>
            <a:endParaRPr lang="nb-NO" dirty="0">
              <a:solidFill>
                <a:schemeClr val="bg1"/>
              </a:solidFill>
              <a:latin typeface="Arial" panose="020B0604020202020204" pitchFamily="34" charset="0"/>
              <a:ea typeface="+mj-lt"/>
              <a:cs typeface="Arial" panose="020B0604020202020204" pitchFamily="34" charset="0"/>
            </a:endParaRPr>
          </a:p>
          <a:p>
            <a:pPr algn="ctr"/>
            <a:r>
              <a:rPr lang="nb-NO" sz="1800" dirty="0">
                <a:solidFill>
                  <a:schemeClr val="bg1"/>
                </a:solidFill>
                <a:latin typeface="Arial" panose="020B0604020202020204" pitchFamily="34" charset="0"/>
                <a:ea typeface="+mj-lt"/>
                <a:cs typeface="Arial" panose="020B0604020202020204" pitchFamily="34" charset="0"/>
              </a:rPr>
              <a:t>erfaring</a:t>
            </a:r>
            <a:endParaRPr lang="nb-NO" dirty="0">
              <a:solidFill>
                <a:schemeClr val="bg1"/>
              </a:solidFill>
              <a:latin typeface="Arial" panose="020B0604020202020204" pitchFamily="34" charset="0"/>
              <a:cs typeface="Arial" panose="020B0604020202020204" pitchFamily="34" charset="0"/>
            </a:endParaRPr>
          </a:p>
        </p:txBody>
      </p:sp>
      <p:sp>
        <p:nvSpPr>
          <p:cNvPr id="18" name="Tittel 1">
            <a:extLst>
              <a:ext uri="{FF2B5EF4-FFF2-40B4-BE49-F238E27FC236}">
                <a16:creationId xmlns:a16="http://schemas.microsoft.com/office/drawing/2014/main" id="{8E38FE90-0F51-481E-88BB-9D558E68334C}"/>
              </a:ext>
            </a:extLst>
          </p:cNvPr>
          <p:cNvSpPr txBox="1">
            <a:spLocks/>
          </p:cNvSpPr>
          <p:nvPr/>
        </p:nvSpPr>
        <p:spPr>
          <a:xfrm>
            <a:off x="9571599" y="4294789"/>
            <a:ext cx="146036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Egen infrastruktur</a:t>
            </a:r>
            <a:endParaRPr lang="nb-NO" dirty="0">
              <a:solidFill>
                <a:schemeClr val="bg1"/>
              </a:solidFill>
              <a:latin typeface="Arial" panose="020B0604020202020204" pitchFamily="34" charset="0"/>
              <a:cs typeface="Arial" panose="020B0604020202020204" pitchFamily="34" charset="0"/>
            </a:endParaRPr>
          </a:p>
        </p:txBody>
      </p:sp>
      <p:grpSp>
        <p:nvGrpSpPr>
          <p:cNvPr id="26" name="Gruppe 25">
            <a:extLst>
              <a:ext uri="{FF2B5EF4-FFF2-40B4-BE49-F238E27FC236}">
                <a16:creationId xmlns:a16="http://schemas.microsoft.com/office/drawing/2014/main" id="{A527DA55-1297-A145-9C17-C3B4BD44A719}"/>
              </a:ext>
            </a:extLst>
          </p:cNvPr>
          <p:cNvGrpSpPr/>
          <p:nvPr/>
        </p:nvGrpSpPr>
        <p:grpSpPr>
          <a:xfrm>
            <a:off x="-13181016" y="2949805"/>
            <a:ext cx="12700468" cy="1344984"/>
            <a:chOff x="-499907" y="2949805"/>
            <a:chExt cx="12700468" cy="1344984"/>
          </a:xfrm>
        </p:grpSpPr>
        <p:sp>
          <p:nvSpPr>
            <p:cNvPr id="27" name="Tittel 1">
              <a:extLst>
                <a:ext uri="{FF2B5EF4-FFF2-40B4-BE49-F238E27FC236}">
                  <a16:creationId xmlns:a16="http://schemas.microsoft.com/office/drawing/2014/main" id="{A377C241-0BA9-F545-A11B-3B8CA7ED5246}"/>
                </a:ext>
              </a:extLst>
            </p:cNvPr>
            <p:cNvSpPr txBox="1">
              <a:spLocks/>
            </p:cNvSpPr>
            <p:nvPr/>
          </p:nvSpPr>
          <p:spPr>
            <a:xfrm>
              <a:off x="2849218" y="2969041"/>
              <a:ext cx="4346062"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Gracias</a:t>
              </a:r>
              <a:r>
                <a:rPr lang="nb-NO" sz="8800" dirty="0">
                  <a:solidFill>
                    <a:srgbClr val="80B7BA">
                      <a:alpha val="53457"/>
                    </a:srgbClr>
                  </a:solidFill>
                  <a:latin typeface="Arial" panose="020B0604020202020204" pitchFamily="34" charset="0"/>
                  <a:cs typeface="Arial" panose="020B0604020202020204" pitchFamily="34" charset="0"/>
                </a:rPr>
                <a:t>.</a:t>
              </a:r>
            </a:p>
          </p:txBody>
        </p:sp>
        <p:sp>
          <p:nvSpPr>
            <p:cNvPr id="28" name="Tittel 1">
              <a:extLst>
                <a:ext uri="{FF2B5EF4-FFF2-40B4-BE49-F238E27FC236}">
                  <a16:creationId xmlns:a16="http://schemas.microsoft.com/office/drawing/2014/main" id="{4175EEE2-A80A-9B42-9362-4FC5293D21BC}"/>
                </a:ext>
              </a:extLst>
            </p:cNvPr>
            <p:cNvSpPr txBox="1">
              <a:spLocks/>
            </p:cNvSpPr>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Merci</a:t>
              </a:r>
              <a:r>
                <a:rPr lang="nb-NO" sz="8800" dirty="0">
                  <a:solidFill>
                    <a:srgbClr val="80B7BA">
                      <a:alpha val="53457"/>
                    </a:srgbClr>
                  </a:solidFill>
                  <a:latin typeface="Arial" panose="020B0604020202020204" pitchFamily="34" charset="0"/>
                  <a:cs typeface="Arial" panose="020B0604020202020204" pitchFamily="34" charset="0"/>
                </a:rPr>
                <a:t>.</a:t>
              </a:r>
            </a:p>
          </p:txBody>
        </p:sp>
        <p:sp>
          <p:nvSpPr>
            <p:cNvPr id="30" name="Tittel 1">
              <a:extLst>
                <a:ext uri="{FF2B5EF4-FFF2-40B4-BE49-F238E27FC236}">
                  <a16:creationId xmlns:a16="http://schemas.microsoft.com/office/drawing/2014/main" id="{2E233302-1DD4-3A4D-97AE-2D3ED12BDB89}"/>
                </a:ext>
              </a:extLst>
            </p:cNvPr>
            <p:cNvSpPr txBox="1">
              <a:spLocks/>
            </p:cNvSpPr>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Obrigado</a:t>
              </a:r>
              <a:r>
                <a:rPr lang="nb-NO" sz="8800" dirty="0">
                  <a:solidFill>
                    <a:srgbClr val="80B7BA">
                      <a:alpha val="53457"/>
                    </a:srgbClr>
                  </a:solidFill>
                  <a:latin typeface="Arial" panose="020B0604020202020204" pitchFamily="34" charset="0"/>
                  <a:cs typeface="Arial" panose="020B0604020202020204" pitchFamily="34" charset="0"/>
                </a:rPr>
                <a:t>.</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grpSp>
        <p:nvGrpSpPr>
          <p:cNvPr id="34" name="Gruppe 33">
            <a:extLst>
              <a:ext uri="{FF2B5EF4-FFF2-40B4-BE49-F238E27FC236}">
                <a16:creationId xmlns:a16="http://schemas.microsoft.com/office/drawing/2014/main" id="{72DF22C0-68C1-0A44-B075-CAB9E086B1EC}"/>
              </a:ext>
            </a:extLst>
          </p:cNvPr>
          <p:cNvGrpSpPr/>
          <p:nvPr/>
        </p:nvGrpSpPr>
        <p:grpSpPr>
          <a:xfrm>
            <a:off x="12685839" y="1643520"/>
            <a:ext cx="9930136" cy="1344984"/>
            <a:chOff x="2587724" y="1643520"/>
            <a:chExt cx="9930136" cy="1344984"/>
          </a:xfrm>
        </p:grpSpPr>
        <p:sp>
          <p:nvSpPr>
            <p:cNvPr id="35" name="Tittel 1">
              <a:extLst>
                <a:ext uri="{FF2B5EF4-FFF2-40B4-BE49-F238E27FC236}">
                  <a16:creationId xmlns:a16="http://schemas.microsoft.com/office/drawing/2014/main" id="{6A99D097-E7D8-654A-AC10-C6C478F8481C}"/>
                </a:ext>
              </a:extLst>
            </p:cNvPr>
            <p:cNvSpPr txBox="1">
              <a:spLocks/>
            </p:cNvSpPr>
            <p:nvPr/>
          </p:nvSpPr>
          <p:spPr>
            <a:xfrm>
              <a:off x="2587724" y="1643520"/>
              <a:ext cx="7251323" cy="1344984"/>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a:solidFill>
                    <a:schemeClr val="bg1">
                      <a:lumMod val="95000"/>
                    </a:schemeClr>
                  </a:solidFill>
                  <a:latin typeface="Arial" panose="020B0604020202020204" pitchFamily="34" charset="0"/>
                  <a:cs typeface="Arial" panose="020B0604020202020204" pitchFamily="34" charset="0"/>
                </a:rPr>
                <a:t>Takk for oss.</a:t>
              </a:r>
            </a:p>
          </p:txBody>
        </p:sp>
        <p:sp>
          <p:nvSpPr>
            <p:cNvPr id="36" name="Tittel 1">
              <a:extLst>
                <a:ext uri="{FF2B5EF4-FFF2-40B4-BE49-F238E27FC236}">
                  <a16:creationId xmlns:a16="http://schemas.microsoft.com/office/drawing/2014/main" id="{93581FDD-2BE3-0D4A-8F8E-2A41A8D59CE6}"/>
                </a:ext>
              </a:extLst>
            </p:cNvPr>
            <p:cNvSpPr txBox="1">
              <a:spLocks/>
            </p:cNvSpPr>
            <p:nvPr/>
          </p:nvSpPr>
          <p:spPr>
            <a:xfrm>
              <a:off x="9069480" y="1662756"/>
              <a:ext cx="3448380"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a:solidFill>
                    <a:srgbClr val="80B7BA">
                      <a:alpha val="53457"/>
                    </a:srgbClr>
                  </a:solidFill>
                  <a:latin typeface="Arial" panose="020B0604020202020204" pitchFamily="34" charset="0"/>
                  <a:cs typeface="Arial" panose="020B0604020202020204" pitchFamily="34" charset="0"/>
                </a:rPr>
                <a:t>Danke</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
        <p:nvSpPr>
          <p:cNvPr id="37" name="Tittel 1">
            <a:extLst>
              <a:ext uri="{FF2B5EF4-FFF2-40B4-BE49-F238E27FC236}">
                <a16:creationId xmlns:a16="http://schemas.microsoft.com/office/drawing/2014/main" id="{57329142-6DC1-6E4A-B73D-17187D1933CB}"/>
              </a:ext>
            </a:extLst>
          </p:cNvPr>
          <p:cNvSpPr txBox="1">
            <a:spLocks/>
          </p:cNvSpPr>
          <p:nvPr/>
        </p:nvSpPr>
        <p:spPr>
          <a:xfrm>
            <a:off x="1014162" y="7932214"/>
            <a:ext cx="1768434"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err="1">
                <a:solidFill>
                  <a:schemeClr val="bg1"/>
                </a:solidFill>
                <a:latin typeface="Arial" panose="020B0604020202020204" pitchFamily="34" charset="0"/>
                <a:cs typeface="Arial" panose="020B0604020202020204" pitchFamily="34" charset="0"/>
              </a:rPr>
              <a:t>norceresearch.no</a:t>
            </a:r>
            <a:endParaRPr lang="nb-NO" sz="1600" dirty="0">
              <a:solidFill>
                <a:schemeClr val="bg1"/>
              </a:solidFill>
              <a:latin typeface="Arial" panose="020B0604020202020204" pitchFamily="34" charset="0"/>
              <a:cs typeface="Arial" panose="020B0604020202020204" pitchFamily="34" charset="0"/>
            </a:endParaRPr>
          </a:p>
        </p:txBody>
      </p:sp>
      <p:sp>
        <p:nvSpPr>
          <p:cNvPr id="38" name="Tittel 1">
            <a:extLst>
              <a:ext uri="{FF2B5EF4-FFF2-40B4-BE49-F238E27FC236}">
                <a16:creationId xmlns:a16="http://schemas.microsoft.com/office/drawing/2014/main" id="{3F761E92-3F19-434C-B513-599A03A89264}"/>
              </a:ext>
            </a:extLst>
          </p:cNvPr>
          <p:cNvSpPr txBox="1">
            <a:spLocks/>
          </p:cNvSpPr>
          <p:nvPr/>
        </p:nvSpPr>
        <p:spPr>
          <a:xfrm>
            <a:off x="3278744" y="7935740"/>
            <a:ext cx="1930337" cy="316562"/>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a:solidFill>
                  <a:schemeClr val="bg1"/>
                </a:solidFill>
                <a:latin typeface="Arial" panose="020B0604020202020204" pitchFamily="34" charset="0"/>
                <a:cs typeface="Arial" panose="020B0604020202020204" pitchFamily="34" charset="0"/>
              </a:rPr>
              <a:t>@</a:t>
            </a:r>
            <a:r>
              <a:rPr lang="nb-NO" sz="1600" dirty="0" err="1">
                <a:solidFill>
                  <a:schemeClr val="bg1"/>
                </a:solidFill>
                <a:latin typeface="Arial" panose="020B0604020202020204" pitchFamily="34" charset="0"/>
                <a:cs typeface="Arial" panose="020B0604020202020204" pitchFamily="34" charset="0"/>
              </a:rPr>
              <a:t>NORCEresearch</a:t>
            </a:r>
            <a:endParaRPr lang="nb-NO" sz="1600" dirty="0">
              <a:solidFill>
                <a:schemeClr val="bg1"/>
              </a:solidFill>
              <a:latin typeface="Arial" panose="020B0604020202020204" pitchFamily="34" charset="0"/>
              <a:cs typeface="Arial" panose="020B0604020202020204" pitchFamily="34" charset="0"/>
            </a:endParaRPr>
          </a:p>
        </p:txBody>
      </p:sp>
      <p:pic>
        <p:nvPicPr>
          <p:cNvPr id="41" name="Bilde 40">
            <a:extLst>
              <a:ext uri="{FF2B5EF4-FFF2-40B4-BE49-F238E27FC236}">
                <a16:creationId xmlns:a16="http://schemas.microsoft.com/office/drawing/2014/main" id="{AC823736-CF53-324F-9E8D-DEDD7A1403C5}"/>
              </a:ext>
            </a:extLst>
          </p:cNvPr>
          <p:cNvPicPr>
            <a:picLocks noChangeAspect="1"/>
          </p:cNvPicPr>
          <p:nvPr/>
        </p:nvPicPr>
        <p:blipFill>
          <a:blip r:embed="rId4"/>
          <a:stretch>
            <a:fillRect/>
          </a:stretch>
        </p:blipFill>
        <p:spPr>
          <a:xfrm>
            <a:off x="1435704" y="2794000"/>
            <a:ext cx="1270000" cy="1270000"/>
          </a:xfrm>
          <a:prstGeom prst="rect">
            <a:avLst/>
          </a:prstGeom>
        </p:spPr>
      </p:pic>
      <p:pic>
        <p:nvPicPr>
          <p:cNvPr id="43" name="Bilde 42">
            <a:extLst>
              <a:ext uri="{FF2B5EF4-FFF2-40B4-BE49-F238E27FC236}">
                <a16:creationId xmlns:a16="http://schemas.microsoft.com/office/drawing/2014/main" id="{CE5716F7-3101-7944-A3D8-2351E3056D35}"/>
              </a:ext>
            </a:extLst>
          </p:cNvPr>
          <p:cNvPicPr>
            <a:picLocks noChangeAspect="1"/>
          </p:cNvPicPr>
          <p:nvPr/>
        </p:nvPicPr>
        <p:blipFill>
          <a:blip r:embed="rId5"/>
          <a:stretch>
            <a:fillRect/>
          </a:stretch>
        </p:blipFill>
        <p:spPr>
          <a:xfrm>
            <a:off x="7367152" y="2794000"/>
            <a:ext cx="1397000" cy="1270000"/>
          </a:xfrm>
          <a:prstGeom prst="rect">
            <a:avLst/>
          </a:prstGeom>
        </p:spPr>
      </p:pic>
      <p:pic>
        <p:nvPicPr>
          <p:cNvPr id="45" name="Bilde 44">
            <a:extLst>
              <a:ext uri="{FF2B5EF4-FFF2-40B4-BE49-F238E27FC236}">
                <a16:creationId xmlns:a16="http://schemas.microsoft.com/office/drawing/2014/main" id="{3BA24A94-B7E7-C84F-9923-3B44444BDB5B}"/>
              </a:ext>
            </a:extLst>
          </p:cNvPr>
          <p:cNvPicPr>
            <a:picLocks noChangeAspect="1"/>
          </p:cNvPicPr>
          <p:nvPr/>
        </p:nvPicPr>
        <p:blipFill>
          <a:blip r:embed="rId6"/>
          <a:stretch>
            <a:fillRect/>
          </a:stretch>
        </p:blipFill>
        <p:spPr>
          <a:xfrm>
            <a:off x="3460136" y="2794000"/>
            <a:ext cx="1270000" cy="1270000"/>
          </a:xfrm>
          <a:prstGeom prst="rect">
            <a:avLst/>
          </a:prstGeom>
        </p:spPr>
      </p:pic>
      <p:pic>
        <p:nvPicPr>
          <p:cNvPr id="47" name="Bilde 46">
            <a:extLst>
              <a:ext uri="{FF2B5EF4-FFF2-40B4-BE49-F238E27FC236}">
                <a16:creationId xmlns:a16="http://schemas.microsoft.com/office/drawing/2014/main" id="{6A358BF2-30FE-C746-9961-A0E76F8E83AE}"/>
              </a:ext>
            </a:extLst>
          </p:cNvPr>
          <p:cNvPicPr>
            <a:picLocks noChangeAspect="1"/>
          </p:cNvPicPr>
          <p:nvPr/>
        </p:nvPicPr>
        <p:blipFill>
          <a:blip r:embed="rId7"/>
          <a:stretch>
            <a:fillRect/>
          </a:stretch>
        </p:blipFill>
        <p:spPr>
          <a:xfrm>
            <a:off x="9374683" y="2794000"/>
            <a:ext cx="1854200" cy="1270000"/>
          </a:xfrm>
          <a:prstGeom prst="rect">
            <a:avLst/>
          </a:prstGeom>
        </p:spPr>
      </p:pic>
      <p:grpSp>
        <p:nvGrpSpPr>
          <p:cNvPr id="31" name="Gruppe 30">
            <a:extLst>
              <a:ext uri="{FF2B5EF4-FFF2-40B4-BE49-F238E27FC236}">
                <a16:creationId xmlns:a16="http://schemas.microsoft.com/office/drawing/2014/main" id="{3CCC773B-8438-D349-BF2A-738F4044F1BD}"/>
              </a:ext>
            </a:extLst>
          </p:cNvPr>
          <p:cNvGrpSpPr/>
          <p:nvPr/>
        </p:nvGrpSpPr>
        <p:grpSpPr>
          <a:xfrm>
            <a:off x="777777" y="-5114895"/>
            <a:ext cx="5518134" cy="2173795"/>
            <a:chOff x="1005758" y="3702816"/>
            <a:chExt cx="5518134" cy="2173795"/>
          </a:xfrm>
        </p:grpSpPr>
        <p:sp>
          <p:nvSpPr>
            <p:cNvPr id="32" name="Rektangel 31">
              <a:extLst>
                <a:ext uri="{FF2B5EF4-FFF2-40B4-BE49-F238E27FC236}">
                  <a16:creationId xmlns:a16="http://schemas.microsoft.com/office/drawing/2014/main" id="{6960F76C-21C2-F94B-872E-2E8317BF65D2}"/>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kstSylinder 32">
              <a:extLst>
                <a:ext uri="{FF2B5EF4-FFF2-40B4-BE49-F238E27FC236}">
                  <a16:creationId xmlns:a16="http://schemas.microsoft.com/office/drawing/2014/main" id="{64305259-418C-3C44-A1B4-3628F6E2B0D3}"/>
                </a:ext>
              </a:extLst>
            </p:cNvPr>
            <p:cNvSpPr txBox="1"/>
            <p:nvPr/>
          </p:nvSpPr>
          <p:spPr>
            <a:xfrm>
              <a:off x="1499238" y="4097215"/>
              <a:ext cx="4512373" cy="1384995"/>
            </a:xfrm>
            <a:prstGeom prst="rect">
              <a:avLst/>
            </a:prstGeom>
            <a:noFill/>
          </p:spPr>
          <p:txBody>
            <a:bodyPr wrap="square" rtlCol="0">
              <a:spAutoFit/>
            </a:bodyPr>
            <a:lstStyle/>
            <a:p>
              <a:r>
                <a:rPr lang="nb-NO" sz="2800" dirty="0">
                  <a:solidFill>
                    <a:srgbClr val="007075"/>
                  </a:solidFill>
                  <a:latin typeface="Arial" panose="020B0604020202020204" pitchFamily="34" charset="0"/>
                  <a:cs typeface="Arial" panose="020B0604020202020204" pitchFamily="34" charset="0"/>
                </a:rPr>
                <a:t>NORCE har verdens mest avanserte og realistiske boresimulatormiljø </a:t>
              </a:r>
            </a:p>
          </p:txBody>
        </p:sp>
      </p:grpSp>
    </p:spTree>
    <p:extLst>
      <p:ext uri="{BB962C8B-B14F-4D97-AF65-F5344CB8AC3E}">
        <p14:creationId xmlns:p14="http://schemas.microsoft.com/office/powerpoint/2010/main" val="742529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CB0C1760-1F5F-C84F-8FDD-84940408FE8A}"/>
              </a:ext>
            </a:extLst>
          </p:cNvPr>
          <p:cNvGrpSpPr/>
          <p:nvPr/>
        </p:nvGrpSpPr>
        <p:grpSpPr>
          <a:xfrm>
            <a:off x="-499907" y="2949805"/>
            <a:ext cx="12700468" cy="1344984"/>
            <a:chOff x="-499907" y="2949805"/>
            <a:chExt cx="12700468" cy="1344984"/>
          </a:xfrm>
        </p:grpSpPr>
        <p:sp>
          <p:nvSpPr>
            <p:cNvPr id="12" name="Tittel 1">
              <a:extLst>
                <a:ext uri="{FF2B5EF4-FFF2-40B4-BE49-F238E27FC236}">
                  <a16:creationId xmlns:a16="http://schemas.microsoft.com/office/drawing/2014/main" id="{2FA2B287-DBC0-464D-A243-92E13CDDF281}"/>
                </a:ext>
              </a:extLst>
            </p:cNvPr>
            <p:cNvSpPr txBox="1">
              <a:spLocks/>
            </p:cNvSpPr>
            <p:nvPr/>
          </p:nvSpPr>
          <p:spPr>
            <a:xfrm>
              <a:off x="2849218" y="2969041"/>
              <a:ext cx="4346062"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Gracias</a:t>
              </a:r>
              <a:r>
                <a:rPr lang="nb-NO" sz="8800" dirty="0">
                  <a:solidFill>
                    <a:srgbClr val="80B7BA">
                      <a:alpha val="53457"/>
                    </a:srgbClr>
                  </a:solidFill>
                  <a:latin typeface="Arial" panose="020B0604020202020204" pitchFamily="34" charset="0"/>
                  <a:cs typeface="Arial" panose="020B0604020202020204" pitchFamily="34" charset="0"/>
                </a:rPr>
                <a:t>.</a:t>
              </a:r>
            </a:p>
          </p:txBody>
        </p:sp>
        <p:sp>
          <p:nvSpPr>
            <p:cNvPr id="13" name="Tittel 1">
              <a:extLst>
                <a:ext uri="{FF2B5EF4-FFF2-40B4-BE49-F238E27FC236}">
                  <a16:creationId xmlns:a16="http://schemas.microsoft.com/office/drawing/2014/main" id="{2D1FA590-0B24-0048-860B-8354E7CAA1B1}"/>
                </a:ext>
              </a:extLst>
            </p:cNvPr>
            <p:cNvSpPr txBox="1">
              <a:spLocks/>
            </p:cNvSpPr>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Merci</a:t>
              </a:r>
              <a:r>
                <a:rPr lang="nb-NO" sz="8800" dirty="0">
                  <a:solidFill>
                    <a:srgbClr val="80B7BA">
                      <a:alpha val="53457"/>
                    </a:srgbClr>
                  </a:solidFill>
                  <a:latin typeface="Arial" panose="020B0604020202020204" pitchFamily="34" charset="0"/>
                  <a:cs typeface="Arial" panose="020B0604020202020204" pitchFamily="34" charset="0"/>
                </a:rPr>
                <a:t>.</a:t>
              </a:r>
            </a:p>
          </p:txBody>
        </p:sp>
        <p:sp>
          <p:nvSpPr>
            <p:cNvPr id="15" name="Tittel 1">
              <a:extLst>
                <a:ext uri="{FF2B5EF4-FFF2-40B4-BE49-F238E27FC236}">
                  <a16:creationId xmlns:a16="http://schemas.microsoft.com/office/drawing/2014/main" id="{634794BB-BADB-9B4E-A449-E13339529796}"/>
                </a:ext>
              </a:extLst>
            </p:cNvPr>
            <p:cNvSpPr txBox="1">
              <a:spLocks/>
            </p:cNvSpPr>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Obrigado</a:t>
              </a:r>
              <a:r>
                <a:rPr lang="nb-NO" sz="8800" dirty="0">
                  <a:solidFill>
                    <a:srgbClr val="80B7BA">
                      <a:alpha val="53457"/>
                    </a:srgbClr>
                  </a:solidFill>
                  <a:latin typeface="Arial" panose="020B0604020202020204" pitchFamily="34" charset="0"/>
                  <a:cs typeface="Arial" panose="020B0604020202020204" pitchFamily="34" charset="0"/>
                </a:rPr>
                <a:t>.</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
        <p:nvSpPr>
          <p:cNvPr id="18" name="Tittel 1">
            <a:extLst>
              <a:ext uri="{FF2B5EF4-FFF2-40B4-BE49-F238E27FC236}">
                <a16:creationId xmlns:a16="http://schemas.microsoft.com/office/drawing/2014/main" id="{C89AC18F-5574-E144-98DE-A72C9DCBBDA2}"/>
              </a:ext>
            </a:extLst>
          </p:cNvPr>
          <p:cNvSpPr txBox="1">
            <a:spLocks/>
          </p:cNvSpPr>
          <p:nvPr/>
        </p:nvSpPr>
        <p:spPr>
          <a:xfrm>
            <a:off x="1014162" y="5760514"/>
            <a:ext cx="1768434"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err="1">
                <a:solidFill>
                  <a:schemeClr val="bg1"/>
                </a:solidFill>
                <a:latin typeface="Arial" panose="020B0604020202020204" pitchFamily="34" charset="0"/>
                <a:cs typeface="Arial" panose="020B0604020202020204" pitchFamily="34" charset="0"/>
              </a:rPr>
              <a:t>norceresearch.no</a:t>
            </a:r>
            <a:endParaRPr lang="nb-NO" sz="1600" dirty="0">
              <a:solidFill>
                <a:schemeClr val="bg1"/>
              </a:solidFill>
              <a:latin typeface="Arial" panose="020B0604020202020204" pitchFamily="34" charset="0"/>
              <a:cs typeface="Arial" panose="020B0604020202020204" pitchFamily="34" charset="0"/>
            </a:endParaRPr>
          </a:p>
        </p:txBody>
      </p:sp>
      <p:sp>
        <p:nvSpPr>
          <p:cNvPr id="19" name="Tittel 1">
            <a:extLst>
              <a:ext uri="{FF2B5EF4-FFF2-40B4-BE49-F238E27FC236}">
                <a16:creationId xmlns:a16="http://schemas.microsoft.com/office/drawing/2014/main" id="{DBAF1C3D-F270-EF4C-9EFF-CFC8A94844B0}"/>
              </a:ext>
            </a:extLst>
          </p:cNvPr>
          <p:cNvSpPr txBox="1">
            <a:spLocks/>
          </p:cNvSpPr>
          <p:nvPr/>
        </p:nvSpPr>
        <p:spPr>
          <a:xfrm>
            <a:off x="3278744" y="5766670"/>
            <a:ext cx="1930337" cy="313932"/>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a:solidFill>
                  <a:schemeClr val="bg1"/>
                </a:solidFill>
                <a:latin typeface="Arial" panose="020B0604020202020204" pitchFamily="34" charset="0"/>
                <a:cs typeface="Arial" panose="020B0604020202020204" pitchFamily="34" charset="0"/>
              </a:rPr>
              <a:t>@</a:t>
            </a:r>
            <a:r>
              <a:rPr lang="nb-NO" sz="1600" dirty="0" err="1">
                <a:solidFill>
                  <a:schemeClr val="bg1"/>
                </a:solidFill>
                <a:latin typeface="Arial" panose="020B0604020202020204" pitchFamily="34" charset="0"/>
                <a:cs typeface="Arial" panose="020B0604020202020204" pitchFamily="34" charset="0"/>
              </a:rPr>
              <a:t>NORCEresearch</a:t>
            </a:r>
            <a:endParaRPr lang="nb-NO" sz="1600" dirty="0">
              <a:solidFill>
                <a:schemeClr val="bg1"/>
              </a:solidFill>
              <a:latin typeface="Arial" panose="020B0604020202020204" pitchFamily="34" charset="0"/>
              <a:cs typeface="Arial" panose="020B0604020202020204" pitchFamily="34" charset="0"/>
            </a:endParaRPr>
          </a:p>
        </p:txBody>
      </p:sp>
      <p:grpSp>
        <p:nvGrpSpPr>
          <p:cNvPr id="3" name="Gruppe 2">
            <a:extLst>
              <a:ext uri="{FF2B5EF4-FFF2-40B4-BE49-F238E27FC236}">
                <a16:creationId xmlns:a16="http://schemas.microsoft.com/office/drawing/2014/main" id="{94126D12-C367-FE48-91C7-6F4A9B036719}"/>
              </a:ext>
            </a:extLst>
          </p:cNvPr>
          <p:cNvGrpSpPr/>
          <p:nvPr/>
        </p:nvGrpSpPr>
        <p:grpSpPr>
          <a:xfrm>
            <a:off x="2587724" y="1643520"/>
            <a:ext cx="9930136" cy="1344984"/>
            <a:chOff x="2587724" y="1643520"/>
            <a:chExt cx="9930136" cy="1344984"/>
          </a:xfrm>
        </p:grpSpPr>
        <p:sp>
          <p:nvSpPr>
            <p:cNvPr id="14" name="Tittel 1">
              <a:extLst>
                <a:ext uri="{FF2B5EF4-FFF2-40B4-BE49-F238E27FC236}">
                  <a16:creationId xmlns:a16="http://schemas.microsoft.com/office/drawing/2014/main" id="{EEDECD5E-21C8-2C49-937A-5802AC49EE82}"/>
                </a:ext>
              </a:extLst>
            </p:cNvPr>
            <p:cNvSpPr txBox="1">
              <a:spLocks/>
            </p:cNvSpPr>
            <p:nvPr/>
          </p:nvSpPr>
          <p:spPr>
            <a:xfrm>
              <a:off x="2587724" y="1643520"/>
              <a:ext cx="7251323" cy="1344984"/>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a:solidFill>
                    <a:schemeClr val="bg1">
                      <a:lumMod val="95000"/>
                    </a:schemeClr>
                  </a:solidFill>
                  <a:latin typeface="Arial" panose="020B0604020202020204" pitchFamily="34" charset="0"/>
                  <a:cs typeface="Arial" panose="020B0604020202020204" pitchFamily="34" charset="0"/>
                </a:rPr>
                <a:t>Takk for oss.</a:t>
              </a:r>
            </a:p>
          </p:txBody>
        </p:sp>
        <p:sp>
          <p:nvSpPr>
            <p:cNvPr id="17" name="Tittel 1">
              <a:extLst>
                <a:ext uri="{FF2B5EF4-FFF2-40B4-BE49-F238E27FC236}">
                  <a16:creationId xmlns:a16="http://schemas.microsoft.com/office/drawing/2014/main" id="{CF34C32D-E9D8-9248-A076-F38FDA90C29C}"/>
                </a:ext>
              </a:extLst>
            </p:cNvPr>
            <p:cNvSpPr txBox="1">
              <a:spLocks/>
            </p:cNvSpPr>
            <p:nvPr/>
          </p:nvSpPr>
          <p:spPr>
            <a:xfrm>
              <a:off x="9069480" y="1662756"/>
              <a:ext cx="3448380"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a:solidFill>
                    <a:srgbClr val="80B7BA">
                      <a:alpha val="53457"/>
                    </a:srgbClr>
                  </a:solidFill>
                  <a:latin typeface="Arial" panose="020B0604020202020204" pitchFamily="34" charset="0"/>
                  <a:cs typeface="Arial" panose="020B0604020202020204" pitchFamily="34" charset="0"/>
                </a:rPr>
                <a:t>Danke</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pic>
        <p:nvPicPr>
          <p:cNvPr id="22" name="Grafikk 21">
            <a:extLst>
              <a:ext uri="{FF2B5EF4-FFF2-40B4-BE49-F238E27FC236}">
                <a16:creationId xmlns:a16="http://schemas.microsoft.com/office/drawing/2014/main" id="{14599BDE-7BF3-3F44-A47E-12724FED1855}"/>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01089" y="5637228"/>
            <a:ext cx="1391636" cy="398152"/>
          </a:xfrm>
          <a:prstGeom prst="rect">
            <a:avLst/>
          </a:prstGeom>
        </p:spPr>
      </p:pic>
    </p:spTree>
    <p:extLst>
      <p:ext uri="{BB962C8B-B14F-4D97-AF65-F5344CB8AC3E}">
        <p14:creationId xmlns:p14="http://schemas.microsoft.com/office/powerpoint/2010/main" val="1069573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F3564E30-721C-2549-BFC8-757A953EE0AC}"/>
              </a:ext>
            </a:extLst>
          </p:cNvPr>
          <p:cNvGrpSpPr/>
          <p:nvPr/>
        </p:nvGrpSpPr>
        <p:grpSpPr>
          <a:xfrm>
            <a:off x="1592386" y="3927169"/>
            <a:ext cx="1125532" cy="845476"/>
            <a:chOff x="-3809681" y="3480442"/>
            <a:chExt cx="1125532" cy="845476"/>
          </a:xfrm>
        </p:grpSpPr>
        <p:sp>
          <p:nvSpPr>
            <p:cNvPr id="26" name="Tittel 1">
              <a:extLst>
                <a:ext uri="{FF2B5EF4-FFF2-40B4-BE49-F238E27FC236}">
                  <a16:creationId xmlns:a16="http://schemas.microsoft.com/office/drawing/2014/main" id="{92B6974B-54F4-F542-9FA1-718CA6B59495}"/>
                </a:ext>
              </a:extLst>
            </p:cNvPr>
            <p:cNvSpPr txBox="1">
              <a:spLocks/>
            </p:cNvSpPr>
            <p:nvPr/>
          </p:nvSpPr>
          <p:spPr>
            <a:xfrm>
              <a:off x="-3809681" y="348044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dirty="0">
                  <a:solidFill>
                    <a:schemeClr val="bg1"/>
                  </a:solidFill>
                  <a:latin typeface="Arial" panose="020B0604020202020204" pitchFamily="34" charset="0"/>
                  <a:cs typeface="Arial" panose="020B0604020202020204" pitchFamily="34" charset="0"/>
                </a:rPr>
                <a:t>950</a:t>
              </a:r>
            </a:p>
          </p:txBody>
        </p:sp>
        <p:sp>
          <p:nvSpPr>
            <p:cNvPr id="29" name="Tittel 1">
              <a:extLst>
                <a:ext uri="{FF2B5EF4-FFF2-40B4-BE49-F238E27FC236}">
                  <a16:creationId xmlns:a16="http://schemas.microsoft.com/office/drawing/2014/main" id="{D3314D77-7A85-3940-BA8B-5EE07F99986C}"/>
                </a:ext>
              </a:extLst>
            </p:cNvPr>
            <p:cNvSpPr txBox="1">
              <a:spLocks/>
            </p:cNvSpPr>
            <p:nvPr/>
          </p:nvSpPr>
          <p:spPr>
            <a:xfrm>
              <a:off x="-3612559" y="4011986"/>
              <a:ext cx="731290"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err="1">
                  <a:solidFill>
                    <a:schemeClr val="bg1"/>
                  </a:solidFill>
                  <a:latin typeface="Arial" panose="020B0604020202020204" pitchFamily="34" charset="0"/>
                  <a:cs typeface="Arial" panose="020B0604020202020204" pitchFamily="34" charset="0"/>
                </a:rPr>
                <a:t>mnok</a:t>
              </a:r>
              <a:endParaRPr lang="nb-NO" sz="1600" b="1">
                <a:solidFill>
                  <a:schemeClr val="bg1"/>
                </a:solidFill>
                <a:latin typeface="Arial" panose="020B0604020202020204" pitchFamily="34" charset="0"/>
                <a:cs typeface="Arial" panose="020B0604020202020204" pitchFamily="34" charset="0"/>
              </a:endParaRPr>
            </a:p>
          </p:txBody>
        </p:sp>
      </p:grpSp>
      <p:sp>
        <p:nvSpPr>
          <p:cNvPr id="88" name="Tittel 1">
            <a:extLst>
              <a:ext uri="{FF2B5EF4-FFF2-40B4-BE49-F238E27FC236}">
                <a16:creationId xmlns:a16="http://schemas.microsoft.com/office/drawing/2014/main" id="{5A101717-B853-2F43-B295-4D247232CFCA}"/>
              </a:ext>
            </a:extLst>
          </p:cNvPr>
          <p:cNvSpPr txBox="1">
            <a:spLocks/>
          </p:cNvSpPr>
          <p:nvPr/>
        </p:nvSpPr>
        <p:spPr>
          <a:xfrm>
            <a:off x="2782555" y="-3704304"/>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dirty="0">
                <a:solidFill>
                  <a:srgbClr val="80B7BA"/>
                </a:solidFill>
                <a:latin typeface="Arial" panose="020B0604020202020204" pitchFamily="34" charset="0"/>
                <a:ea typeface="+mj-lt"/>
                <a:cs typeface="Arial" panose="020B0604020202020204" pitchFamily="34" charset="0"/>
              </a:rPr>
              <a:t>NORCE er et uavhengig forskningsinstitutt, som leverer forskning til offentlig og privat sektor, slik at det kan tas </a:t>
            </a:r>
            <a:r>
              <a:rPr lang="nb-NO" sz="3600" dirty="0">
                <a:solidFill>
                  <a:schemeClr val="bg1"/>
                </a:solidFill>
                <a:latin typeface="Arial" panose="020B0604020202020204" pitchFamily="34" charset="0"/>
                <a:ea typeface="+mj-lt"/>
                <a:cs typeface="Arial" panose="020B0604020202020204" pitchFamily="34" charset="0"/>
              </a:rPr>
              <a:t>kloke og bærekraftige valg for fremtiden.</a:t>
            </a:r>
            <a:endParaRPr lang="nb-NO" sz="6000" dirty="0">
              <a:solidFill>
                <a:schemeClr val="bg1"/>
              </a:solidFill>
              <a:latin typeface="Arial" panose="020B0604020202020204" pitchFamily="34" charset="0"/>
              <a:ea typeface="+mj-lt"/>
              <a:cs typeface="Arial" panose="020B0604020202020204" pitchFamily="34" charset="0"/>
            </a:endParaRPr>
          </a:p>
        </p:txBody>
      </p:sp>
      <p:pic>
        <p:nvPicPr>
          <p:cNvPr id="5" name="Bilde 4">
            <a:extLst>
              <a:ext uri="{FF2B5EF4-FFF2-40B4-BE49-F238E27FC236}">
                <a16:creationId xmlns:a16="http://schemas.microsoft.com/office/drawing/2014/main" id="{2AF44B86-FA60-4A44-9017-8A43A8EB9562}"/>
              </a:ext>
            </a:extLst>
          </p:cNvPr>
          <p:cNvPicPr>
            <a:picLocks noChangeAspect="1"/>
          </p:cNvPicPr>
          <p:nvPr/>
        </p:nvPicPr>
        <p:blipFill>
          <a:blip r:embed="rId2"/>
          <a:stretch>
            <a:fillRect/>
          </a:stretch>
        </p:blipFill>
        <p:spPr>
          <a:xfrm>
            <a:off x="1356109" y="1979384"/>
            <a:ext cx="1587500" cy="1587500"/>
          </a:xfrm>
          <a:prstGeom prst="rect">
            <a:avLst/>
          </a:prstGeom>
        </p:spPr>
      </p:pic>
      <p:grpSp>
        <p:nvGrpSpPr>
          <p:cNvPr id="28" name="Gruppe 27">
            <a:extLst>
              <a:ext uri="{FF2B5EF4-FFF2-40B4-BE49-F238E27FC236}">
                <a16:creationId xmlns:a16="http://schemas.microsoft.com/office/drawing/2014/main" id="{0ED27AFC-46C4-3647-88D5-8F75109C4CD9}"/>
              </a:ext>
            </a:extLst>
          </p:cNvPr>
          <p:cNvGrpSpPr/>
          <p:nvPr/>
        </p:nvGrpSpPr>
        <p:grpSpPr>
          <a:xfrm>
            <a:off x="4202185" y="3927169"/>
            <a:ext cx="1125532" cy="845476"/>
            <a:chOff x="6242804" y="7127882"/>
            <a:chExt cx="1125532" cy="845476"/>
          </a:xfrm>
        </p:grpSpPr>
        <p:sp>
          <p:nvSpPr>
            <p:cNvPr id="30" name="Tittel 1">
              <a:extLst>
                <a:ext uri="{FF2B5EF4-FFF2-40B4-BE49-F238E27FC236}">
                  <a16:creationId xmlns:a16="http://schemas.microsoft.com/office/drawing/2014/main" id="{EA2D991E-EB32-0944-ADE2-D43E0E33030D}"/>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Arial" panose="020B0604020202020204" pitchFamily="34" charset="0"/>
                  <a:cs typeface="Arial" panose="020B0604020202020204" pitchFamily="34" charset="0"/>
                </a:rPr>
                <a:t>750</a:t>
              </a:r>
            </a:p>
          </p:txBody>
        </p:sp>
        <p:sp>
          <p:nvSpPr>
            <p:cNvPr id="31" name="Tittel 1">
              <a:extLst>
                <a:ext uri="{FF2B5EF4-FFF2-40B4-BE49-F238E27FC236}">
                  <a16:creationId xmlns:a16="http://schemas.microsoft.com/office/drawing/2014/main" id="{3B172F6C-DBBD-C942-B580-2D5F83AABCAD}"/>
                </a:ext>
              </a:extLst>
            </p:cNvPr>
            <p:cNvSpPr txBox="1">
              <a:spLocks/>
            </p:cNvSpPr>
            <p:nvPr/>
          </p:nvSpPr>
          <p:spPr>
            <a:xfrm>
              <a:off x="6354165" y="7659426"/>
              <a:ext cx="902812"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Arial" panose="020B0604020202020204" pitchFamily="34" charset="0"/>
                  <a:cs typeface="Arial" panose="020B0604020202020204" pitchFamily="34" charset="0"/>
                </a:rPr>
                <a:t>ansatte</a:t>
              </a:r>
            </a:p>
          </p:txBody>
        </p:sp>
      </p:grpSp>
      <p:grpSp>
        <p:nvGrpSpPr>
          <p:cNvPr id="50" name="Gruppe 49">
            <a:extLst>
              <a:ext uri="{FF2B5EF4-FFF2-40B4-BE49-F238E27FC236}">
                <a16:creationId xmlns:a16="http://schemas.microsoft.com/office/drawing/2014/main" id="{C095373F-CBF6-3447-9386-B48AC81E878F}"/>
              </a:ext>
            </a:extLst>
          </p:cNvPr>
          <p:cNvGrpSpPr/>
          <p:nvPr/>
        </p:nvGrpSpPr>
        <p:grpSpPr>
          <a:xfrm>
            <a:off x="6620059" y="3927169"/>
            <a:ext cx="1519968" cy="845476"/>
            <a:chOff x="5206011" y="5492122"/>
            <a:chExt cx="1519968" cy="845476"/>
          </a:xfrm>
        </p:grpSpPr>
        <p:sp>
          <p:nvSpPr>
            <p:cNvPr id="51" name="Tittel 1">
              <a:extLst>
                <a:ext uri="{FF2B5EF4-FFF2-40B4-BE49-F238E27FC236}">
                  <a16:creationId xmlns:a16="http://schemas.microsoft.com/office/drawing/2014/main" id="{221EBC13-D3DE-664D-A0B5-329CCC367CA8}"/>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Arial" panose="020B0604020202020204" pitchFamily="34" charset="0"/>
                  <a:cs typeface="Arial" panose="020B0604020202020204" pitchFamily="34" charset="0"/>
                </a:rPr>
                <a:t>50</a:t>
              </a:r>
            </a:p>
          </p:txBody>
        </p:sp>
        <p:sp>
          <p:nvSpPr>
            <p:cNvPr id="52" name="Tittel 1">
              <a:extLst>
                <a:ext uri="{FF2B5EF4-FFF2-40B4-BE49-F238E27FC236}">
                  <a16:creationId xmlns:a16="http://schemas.microsoft.com/office/drawing/2014/main" id="{2973F4B5-E116-9D45-9A8A-A0A51921DFEB}"/>
                </a:ext>
              </a:extLst>
            </p:cNvPr>
            <p:cNvSpPr txBox="1">
              <a:spLocks/>
            </p:cNvSpPr>
            <p:nvPr/>
          </p:nvSpPr>
          <p:spPr>
            <a:xfrm>
              <a:off x="5206011" y="6023666"/>
              <a:ext cx="1519968"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Arial" panose="020B0604020202020204" pitchFamily="34" charset="0"/>
                  <a:cs typeface="Arial" panose="020B0604020202020204" pitchFamily="34" charset="0"/>
                </a:rPr>
                <a:t>nasjonaliteter</a:t>
              </a:r>
            </a:p>
          </p:txBody>
        </p:sp>
      </p:grpSp>
      <p:pic>
        <p:nvPicPr>
          <p:cNvPr id="56" name="Bilde 55">
            <a:extLst>
              <a:ext uri="{FF2B5EF4-FFF2-40B4-BE49-F238E27FC236}">
                <a16:creationId xmlns:a16="http://schemas.microsoft.com/office/drawing/2014/main" id="{DEFE5DFD-3A51-F942-B554-7366E5942B53}"/>
              </a:ext>
            </a:extLst>
          </p:cNvPr>
          <p:cNvPicPr>
            <a:picLocks noChangeAspect="1"/>
          </p:cNvPicPr>
          <p:nvPr/>
        </p:nvPicPr>
        <p:blipFill>
          <a:blip r:embed="rId3"/>
          <a:stretch>
            <a:fillRect/>
          </a:stretch>
        </p:blipFill>
        <p:spPr>
          <a:xfrm>
            <a:off x="3971201" y="1979384"/>
            <a:ext cx="1587500" cy="1587500"/>
          </a:xfrm>
          <a:prstGeom prst="rect">
            <a:avLst/>
          </a:prstGeom>
        </p:spPr>
      </p:pic>
      <p:pic>
        <p:nvPicPr>
          <p:cNvPr id="58" name="Bilde 57">
            <a:extLst>
              <a:ext uri="{FF2B5EF4-FFF2-40B4-BE49-F238E27FC236}">
                <a16:creationId xmlns:a16="http://schemas.microsoft.com/office/drawing/2014/main" id="{4FBA863F-D1A8-574D-9205-9B2BBE9E8D98}"/>
              </a:ext>
            </a:extLst>
          </p:cNvPr>
          <p:cNvPicPr>
            <a:picLocks noChangeAspect="1"/>
          </p:cNvPicPr>
          <p:nvPr/>
        </p:nvPicPr>
        <p:blipFill>
          <a:blip r:embed="rId4"/>
          <a:stretch>
            <a:fillRect/>
          </a:stretch>
        </p:blipFill>
        <p:spPr>
          <a:xfrm>
            <a:off x="6586293" y="1979384"/>
            <a:ext cx="1587500" cy="1587500"/>
          </a:xfrm>
          <a:prstGeom prst="rect">
            <a:avLst/>
          </a:prstGeom>
        </p:spPr>
      </p:pic>
      <p:sp>
        <p:nvSpPr>
          <p:cNvPr id="40" name="Rektangel 39">
            <a:extLst>
              <a:ext uri="{FF2B5EF4-FFF2-40B4-BE49-F238E27FC236}">
                <a16:creationId xmlns:a16="http://schemas.microsoft.com/office/drawing/2014/main" id="{0AF54BA7-9D3F-924E-8BA9-A589A50F312D}"/>
              </a:ext>
            </a:extLst>
          </p:cNvPr>
          <p:cNvSpPr/>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ndertittel 2">
            <a:extLst>
              <a:ext uri="{FF2B5EF4-FFF2-40B4-BE49-F238E27FC236}">
                <a16:creationId xmlns:a16="http://schemas.microsoft.com/office/drawing/2014/main" id="{5298D947-CE3A-A142-9FA6-A80F8B6E7B08}"/>
              </a:ext>
            </a:extLst>
          </p:cNvPr>
          <p:cNvSpPr txBox="1">
            <a:spLocks/>
          </p:cNvSpPr>
          <p:nvPr/>
        </p:nvSpPr>
        <p:spPr>
          <a:xfrm>
            <a:off x="-5286566" y="2168251"/>
            <a:ext cx="3521492" cy="25468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4000" b="1">
                <a:solidFill>
                  <a:schemeClr val="bg1"/>
                </a:solidFill>
                <a:latin typeface="Arial" panose="020B0604020202020204" pitchFamily="34" charset="0"/>
                <a:cs typeface="Arial" panose="020B0604020202020204" pitchFamily="34" charset="0"/>
              </a:rPr>
              <a:t>Lokalt</a:t>
            </a:r>
            <a:r>
              <a:rPr lang="nb-NO" sz="4400" b="1">
                <a:solidFill>
                  <a:schemeClr val="bg1"/>
                </a:solidFill>
                <a:latin typeface="Arial" panose="020B0604020202020204" pitchFamily="34" charset="0"/>
                <a:cs typeface="Arial" panose="020B0604020202020204" pitchFamily="34" charset="0"/>
              </a:rPr>
              <a:t> forankret med globalt perspektiv</a:t>
            </a:r>
          </a:p>
        </p:txBody>
      </p:sp>
      <p:grpSp>
        <p:nvGrpSpPr>
          <p:cNvPr id="33" name="Gruppe 32">
            <a:extLst>
              <a:ext uri="{FF2B5EF4-FFF2-40B4-BE49-F238E27FC236}">
                <a16:creationId xmlns:a16="http://schemas.microsoft.com/office/drawing/2014/main" id="{6AEF55FE-C48C-044F-B702-91196A66149F}"/>
              </a:ext>
            </a:extLst>
          </p:cNvPr>
          <p:cNvGrpSpPr/>
          <p:nvPr/>
        </p:nvGrpSpPr>
        <p:grpSpPr>
          <a:xfrm>
            <a:off x="9442668" y="3927169"/>
            <a:ext cx="1266693" cy="845476"/>
            <a:chOff x="16131090" y="4455802"/>
            <a:chExt cx="1266693" cy="845476"/>
          </a:xfrm>
        </p:grpSpPr>
        <p:sp>
          <p:nvSpPr>
            <p:cNvPr id="34" name="Tittel 1">
              <a:extLst>
                <a:ext uri="{FF2B5EF4-FFF2-40B4-BE49-F238E27FC236}">
                  <a16:creationId xmlns:a16="http://schemas.microsoft.com/office/drawing/2014/main" id="{02B64DF0-0C0F-464D-B914-3DB8728F3CAC}"/>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Arial" panose="020B0604020202020204" pitchFamily="34" charset="0"/>
                  <a:cs typeface="Arial" panose="020B0604020202020204" pitchFamily="34" charset="0"/>
                </a:rPr>
                <a:t>75%</a:t>
              </a:r>
            </a:p>
          </p:txBody>
        </p:sp>
        <p:sp>
          <p:nvSpPr>
            <p:cNvPr id="35" name="Tittel 1">
              <a:extLst>
                <a:ext uri="{FF2B5EF4-FFF2-40B4-BE49-F238E27FC236}">
                  <a16:creationId xmlns:a16="http://schemas.microsoft.com/office/drawing/2014/main" id="{A55AC301-7A8C-AD44-8233-72147C36A01D}"/>
                </a:ext>
              </a:extLst>
            </p:cNvPr>
            <p:cNvSpPr txBox="1">
              <a:spLocks/>
            </p:cNvSpPr>
            <p:nvPr/>
          </p:nvSpPr>
          <p:spPr>
            <a:xfrm>
              <a:off x="16131090" y="4987346"/>
              <a:ext cx="1266693"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Arial" panose="020B0604020202020204" pitchFamily="34" charset="0"/>
                  <a:cs typeface="Arial" panose="020B0604020202020204" pitchFamily="34" charset="0"/>
                </a:rPr>
                <a:t>doktorgrad</a:t>
              </a:r>
            </a:p>
          </p:txBody>
        </p:sp>
      </p:grpSp>
      <p:pic>
        <p:nvPicPr>
          <p:cNvPr id="36" name="Bilde 35">
            <a:extLst>
              <a:ext uri="{FF2B5EF4-FFF2-40B4-BE49-F238E27FC236}">
                <a16:creationId xmlns:a16="http://schemas.microsoft.com/office/drawing/2014/main" id="{78BC83FA-27CE-4941-A149-0C94550146A3}"/>
              </a:ext>
            </a:extLst>
          </p:cNvPr>
          <p:cNvPicPr>
            <a:picLocks noChangeAspect="1"/>
          </p:cNvPicPr>
          <p:nvPr/>
        </p:nvPicPr>
        <p:blipFill>
          <a:blip r:embed="rId5"/>
          <a:stretch>
            <a:fillRect/>
          </a:stretch>
        </p:blipFill>
        <p:spPr>
          <a:xfrm>
            <a:off x="9201384" y="1979384"/>
            <a:ext cx="1587500" cy="1587500"/>
          </a:xfrm>
          <a:prstGeom prst="rect">
            <a:avLst/>
          </a:prstGeom>
        </p:spPr>
      </p:pic>
      <p:sp>
        <p:nvSpPr>
          <p:cNvPr id="23" name="TekstSylinder 22">
            <a:extLst>
              <a:ext uri="{FF2B5EF4-FFF2-40B4-BE49-F238E27FC236}">
                <a16:creationId xmlns:a16="http://schemas.microsoft.com/office/drawing/2014/main" id="{766F0035-72E1-9347-A8D3-7A295D10677B}"/>
              </a:ext>
            </a:extLst>
          </p:cNvPr>
          <p:cNvSpPr txBox="1"/>
          <p:nvPr/>
        </p:nvSpPr>
        <p:spPr>
          <a:xfrm>
            <a:off x="1490581" y="7977144"/>
            <a:ext cx="85760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dirty="0">
                <a:solidFill>
                  <a:schemeClr val="bg1"/>
                </a:solidFill>
                <a:latin typeface="Arial" panose="020B0604020202020204" pitchFamily="34" charset="0"/>
                <a:ea typeface="+mn-lt"/>
                <a:cs typeface="Arial" panose="020B0604020202020204" pitchFamily="34" charset="0"/>
              </a:rPr>
              <a:t>NORCE er nasjonalt ledende og representert langs hele norskekysten. Med stor lokal tilstedeværelse, åpner vi for tettere samarbeid med unike fag- og kompetansemiljøer, næringsliv og myndigheter. </a:t>
            </a:r>
          </a:p>
        </p:txBody>
      </p:sp>
      <p:pic>
        <p:nvPicPr>
          <p:cNvPr id="24" name="Grafikk 23">
            <a:extLst>
              <a:ext uri="{FF2B5EF4-FFF2-40B4-BE49-F238E27FC236}">
                <a16:creationId xmlns:a16="http://schemas.microsoft.com/office/drawing/2014/main" id="{6558F50C-579B-F54F-A3D4-A5FD41AC15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86149" y="1979384"/>
            <a:ext cx="2732324" cy="2705271"/>
          </a:xfrm>
          <a:prstGeom prst="rect">
            <a:avLst/>
          </a:prstGeom>
        </p:spPr>
      </p:pic>
    </p:spTree>
    <p:extLst>
      <p:ext uri="{BB962C8B-B14F-4D97-AF65-F5344CB8AC3E}">
        <p14:creationId xmlns:p14="http://schemas.microsoft.com/office/powerpoint/2010/main" val="62085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ktangel 42">
            <a:extLst>
              <a:ext uri="{FF2B5EF4-FFF2-40B4-BE49-F238E27FC236}">
                <a16:creationId xmlns:a16="http://schemas.microsoft.com/office/drawing/2014/main" id="{88EADBDD-D294-E949-B038-44B07DEF59DA}"/>
              </a:ext>
            </a:extLst>
          </p:cNvPr>
          <p:cNvSpPr/>
          <p:nvPr/>
        </p:nvSpPr>
        <p:spPr>
          <a:xfrm>
            <a:off x="9525" y="1843375"/>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Undertittel 2">
            <a:extLst>
              <a:ext uri="{FF2B5EF4-FFF2-40B4-BE49-F238E27FC236}">
                <a16:creationId xmlns:a16="http://schemas.microsoft.com/office/drawing/2014/main" id="{9C2515C1-E93F-A844-9A98-6240BDAD483E}"/>
              </a:ext>
            </a:extLst>
          </p:cNvPr>
          <p:cNvSpPr txBox="1">
            <a:spLocks/>
          </p:cNvSpPr>
          <p:nvPr/>
        </p:nvSpPr>
        <p:spPr>
          <a:xfrm>
            <a:off x="1490581" y="2168251"/>
            <a:ext cx="3521492" cy="25468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4000" b="1" dirty="0">
                <a:solidFill>
                  <a:schemeClr val="bg1"/>
                </a:solidFill>
                <a:latin typeface="Arial" panose="020B0604020202020204" pitchFamily="34" charset="0"/>
                <a:cs typeface="Arial" panose="020B0604020202020204" pitchFamily="34" charset="0"/>
              </a:rPr>
              <a:t>Lokalt</a:t>
            </a:r>
            <a:r>
              <a:rPr lang="nb-NO" sz="4400" b="1" dirty="0">
                <a:solidFill>
                  <a:schemeClr val="bg1"/>
                </a:solidFill>
                <a:latin typeface="Arial" panose="020B0604020202020204" pitchFamily="34" charset="0"/>
                <a:cs typeface="Arial" panose="020B0604020202020204" pitchFamily="34" charset="0"/>
              </a:rPr>
              <a:t> forankret med globalt perspektiv</a:t>
            </a:r>
          </a:p>
        </p:txBody>
      </p:sp>
      <p:sp>
        <p:nvSpPr>
          <p:cNvPr id="6" name="TekstSylinder 5">
            <a:extLst>
              <a:ext uri="{FF2B5EF4-FFF2-40B4-BE49-F238E27FC236}">
                <a16:creationId xmlns:a16="http://schemas.microsoft.com/office/drawing/2014/main" id="{ACF59C13-D333-6144-91DF-6950659A28B7}"/>
              </a:ext>
            </a:extLst>
          </p:cNvPr>
          <p:cNvSpPr txBox="1"/>
          <p:nvPr/>
        </p:nvSpPr>
        <p:spPr>
          <a:xfrm>
            <a:off x="1490581" y="4903810"/>
            <a:ext cx="85760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dirty="0">
                <a:solidFill>
                  <a:schemeClr val="bg1"/>
                </a:solidFill>
                <a:latin typeface="Arial" panose="020B0604020202020204" pitchFamily="34" charset="0"/>
                <a:ea typeface="+mn-lt"/>
                <a:cs typeface="Arial" panose="020B0604020202020204" pitchFamily="34" charset="0"/>
              </a:rPr>
              <a:t>NORCE er nasjonalt ledende og representert langs hele norskekysten. Med stor lokal tilstedeværelse, åpner vi for tettere samarbeid med unike fag- og kompetansemiljøer, næringsliv og myndigheter. </a:t>
            </a:r>
          </a:p>
        </p:txBody>
      </p:sp>
      <p:sp>
        <p:nvSpPr>
          <p:cNvPr id="12" name="Tittel 1">
            <a:extLst>
              <a:ext uri="{FF2B5EF4-FFF2-40B4-BE49-F238E27FC236}">
                <a16:creationId xmlns:a16="http://schemas.microsoft.com/office/drawing/2014/main" id="{C17B95AB-5B04-A143-B3A8-6D722D1D5C4A}"/>
              </a:ext>
            </a:extLst>
          </p:cNvPr>
          <p:cNvSpPr txBox="1">
            <a:spLocks/>
          </p:cNvSpPr>
          <p:nvPr/>
        </p:nvSpPr>
        <p:spPr>
          <a:xfrm>
            <a:off x="1972109" y="-3628390"/>
            <a:ext cx="8247779" cy="71865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pc="-150" dirty="0">
                <a:solidFill>
                  <a:srgbClr val="030354"/>
                </a:solidFill>
                <a:latin typeface="Arial" panose="020B0604020202020204" pitchFamily="34" charset="0"/>
                <a:ea typeface="+mn-ea"/>
              </a:rPr>
              <a:t>Slik er vi organisert</a:t>
            </a:r>
          </a:p>
        </p:txBody>
      </p:sp>
      <p:pic>
        <p:nvPicPr>
          <p:cNvPr id="14" name="Grafikk 13">
            <a:extLst>
              <a:ext uri="{FF2B5EF4-FFF2-40B4-BE49-F238E27FC236}">
                <a16:creationId xmlns:a16="http://schemas.microsoft.com/office/drawing/2014/main" id="{376A5462-D41C-6341-99F5-B11E4EC72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8959" y="11609519"/>
            <a:ext cx="1257121" cy="1244674"/>
          </a:xfrm>
          <a:prstGeom prst="rect">
            <a:avLst/>
          </a:prstGeom>
        </p:spPr>
      </p:pic>
      <p:pic>
        <p:nvPicPr>
          <p:cNvPr id="8" name="Grafikk 7">
            <a:extLst>
              <a:ext uri="{FF2B5EF4-FFF2-40B4-BE49-F238E27FC236}">
                <a16:creationId xmlns:a16="http://schemas.microsoft.com/office/drawing/2014/main" id="{F7BD5AD7-A48E-3D44-83C0-9CA19EFD53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7869" y="12854193"/>
            <a:ext cx="9850412" cy="2480319"/>
          </a:xfrm>
          <a:prstGeom prst="rect">
            <a:avLst/>
          </a:prstGeom>
        </p:spPr>
      </p:pic>
    </p:spTree>
    <p:extLst>
      <p:ext uri="{BB962C8B-B14F-4D97-AF65-F5344CB8AC3E}">
        <p14:creationId xmlns:p14="http://schemas.microsoft.com/office/powerpoint/2010/main" val="424526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34356743-DCAE-E347-8F5D-B5D43C59CD11}"/>
              </a:ext>
            </a:extLst>
          </p:cNvPr>
          <p:cNvSpPr txBox="1">
            <a:spLocks/>
          </p:cNvSpPr>
          <p:nvPr/>
        </p:nvSpPr>
        <p:spPr>
          <a:xfrm>
            <a:off x="1972109" y="1180677"/>
            <a:ext cx="8247779" cy="71865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pc="-150" dirty="0">
                <a:solidFill>
                  <a:srgbClr val="030354"/>
                </a:solidFill>
                <a:latin typeface="Arial" panose="020B0604020202020204" pitchFamily="34" charset="0"/>
                <a:ea typeface="+mn-ea"/>
              </a:rPr>
              <a:t>Slik er vi organisert</a:t>
            </a:r>
          </a:p>
        </p:txBody>
      </p:sp>
      <p:pic>
        <p:nvPicPr>
          <p:cNvPr id="13" name="Grafikk 12">
            <a:extLst>
              <a:ext uri="{FF2B5EF4-FFF2-40B4-BE49-F238E27FC236}">
                <a16:creationId xmlns:a16="http://schemas.microsoft.com/office/drawing/2014/main" id="{264CD21C-96E6-CB42-8D40-DF1D1B228F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8959" y="2259406"/>
            <a:ext cx="1257121" cy="1244674"/>
          </a:xfrm>
          <a:prstGeom prst="rect">
            <a:avLst/>
          </a:prstGeom>
        </p:spPr>
      </p:pic>
      <p:pic>
        <p:nvPicPr>
          <p:cNvPr id="20" name="Grafikk 19">
            <a:extLst>
              <a:ext uri="{FF2B5EF4-FFF2-40B4-BE49-F238E27FC236}">
                <a16:creationId xmlns:a16="http://schemas.microsoft.com/office/drawing/2014/main" id="{E10AFE26-EE2C-1341-A578-273236A779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9532" y="9278394"/>
            <a:ext cx="9391669" cy="3253139"/>
          </a:xfrm>
          <a:prstGeom prst="rect">
            <a:avLst/>
          </a:prstGeom>
        </p:spPr>
      </p:pic>
      <p:sp>
        <p:nvSpPr>
          <p:cNvPr id="21" name="Tittel 1">
            <a:extLst>
              <a:ext uri="{FF2B5EF4-FFF2-40B4-BE49-F238E27FC236}">
                <a16:creationId xmlns:a16="http://schemas.microsoft.com/office/drawing/2014/main" id="{35B6BBF8-C3D5-BF47-A668-B330E4ABAF34}"/>
              </a:ext>
            </a:extLst>
          </p:cNvPr>
          <p:cNvSpPr txBox="1">
            <a:spLocks/>
          </p:cNvSpPr>
          <p:nvPr/>
        </p:nvSpPr>
        <p:spPr>
          <a:xfrm>
            <a:off x="1549150" y="8233853"/>
            <a:ext cx="3246370"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dirty="0">
                <a:solidFill>
                  <a:srgbClr val="030354"/>
                </a:solidFill>
                <a:latin typeface="Arial" panose="020B0604020202020204" pitchFamily="34" charset="0"/>
                <a:ea typeface="+mn-ea"/>
              </a:rPr>
              <a:t>Aksjonærer</a:t>
            </a:r>
          </a:p>
        </p:txBody>
      </p:sp>
      <p:pic>
        <p:nvPicPr>
          <p:cNvPr id="5" name="Grafikk 4">
            <a:extLst>
              <a:ext uri="{FF2B5EF4-FFF2-40B4-BE49-F238E27FC236}">
                <a16:creationId xmlns:a16="http://schemas.microsoft.com/office/drawing/2014/main" id="{9906F5EB-FB9C-2748-94C5-E2949A5F13B4}"/>
              </a:ext>
            </a:extLst>
          </p:cNvPr>
          <p:cNvPicPr>
            <a:picLocks noChangeAspect="1"/>
          </p:cNvPicPr>
          <p:nvPr/>
        </p:nvPicPr>
        <p:blipFill>
          <a:blip r:embed="rId6"/>
          <a:srcRect/>
          <a:stretch/>
        </p:blipFill>
        <p:spPr>
          <a:xfrm>
            <a:off x="1099607" y="3080748"/>
            <a:ext cx="9826935" cy="2480318"/>
          </a:xfrm>
          <a:prstGeom prst="rect">
            <a:avLst/>
          </a:prstGeom>
        </p:spPr>
      </p:pic>
    </p:spTree>
    <p:extLst>
      <p:ext uri="{BB962C8B-B14F-4D97-AF65-F5344CB8AC3E}">
        <p14:creationId xmlns:p14="http://schemas.microsoft.com/office/powerpoint/2010/main" val="320445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D2E999E5-7F04-924B-B602-2CA9AC3228E8}"/>
              </a:ext>
            </a:extLst>
          </p:cNvPr>
          <p:cNvSpPr txBox="1">
            <a:spLocks/>
          </p:cNvSpPr>
          <p:nvPr/>
        </p:nvSpPr>
        <p:spPr>
          <a:xfrm>
            <a:off x="2314544" y="7896438"/>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spc="-150" dirty="0">
                <a:solidFill>
                  <a:srgbClr val="0E1940"/>
                </a:solidFill>
                <a:latin typeface="Arial" panose="020B0604020202020204" pitchFamily="34" charset="0"/>
                <a:ea typeface="+mn-ea"/>
              </a:rPr>
              <a:t>Innsatsområder</a:t>
            </a:r>
          </a:p>
        </p:txBody>
      </p:sp>
      <p:sp>
        <p:nvSpPr>
          <p:cNvPr id="15" name="TekstSylinder 14">
            <a:extLst>
              <a:ext uri="{FF2B5EF4-FFF2-40B4-BE49-F238E27FC236}">
                <a16:creationId xmlns:a16="http://schemas.microsoft.com/office/drawing/2014/main" id="{4A812EA5-16DD-8D49-A223-3F508EBD9E42}"/>
              </a:ext>
            </a:extLst>
          </p:cNvPr>
          <p:cNvSpPr txBox="1"/>
          <p:nvPr/>
        </p:nvSpPr>
        <p:spPr>
          <a:xfrm>
            <a:off x="2304711" y="9097887"/>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dirty="0">
                <a:solidFill>
                  <a:schemeClr val="bg1"/>
                </a:solidFill>
                <a:latin typeface="Arial" panose="020B0604020202020204" pitchFamily="34" charset="0"/>
                <a:ea typeface="+mn-lt"/>
                <a:cs typeface="Arial" panose="020B0604020202020204" pitchFamily="34" charset="0"/>
              </a:rPr>
              <a:t>Vårt mål er å bidra til å løse store samfunnsutfordringer som klimaendringer, energiomstilling, eldrebølge, sosial ulikhet og ungt </a:t>
            </a:r>
            <a:r>
              <a:rPr lang="nb-NO" sz="2400" dirty="0" err="1">
                <a:solidFill>
                  <a:schemeClr val="bg1"/>
                </a:solidFill>
                <a:latin typeface="Arial" panose="020B0604020202020204" pitchFamily="34" charset="0"/>
                <a:ea typeface="+mn-lt"/>
                <a:cs typeface="Arial" panose="020B0604020202020204" pitchFamily="34" charset="0"/>
              </a:rPr>
              <a:t>utenforskap</a:t>
            </a:r>
            <a:r>
              <a:rPr lang="nb-NO" sz="2400" dirty="0">
                <a:solidFill>
                  <a:schemeClr val="bg1"/>
                </a:solidFill>
                <a:latin typeface="Arial" panose="020B0604020202020204" pitchFamily="34" charset="0"/>
                <a:ea typeface="+mn-lt"/>
                <a:cs typeface="Arial" panose="020B0604020202020204" pitchFamily="34" charset="0"/>
              </a:rPr>
              <a:t>.</a:t>
            </a:r>
          </a:p>
          <a:p>
            <a:endParaRPr lang="nb-NO" sz="2400" dirty="0">
              <a:solidFill>
                <a:schemeClr val="bg1"/>
              </a:solidFill>
              <a:latin typeface="Arial" panose="020B0604020202020204" pitchFamily="34" charset="0"/>
              <a:ea typeface="+mn-lt"/>
              <a:cs typeface="Arial" panose="020B0604020202020204" pitchFamily="34" charset="0"/>
            </a:endParaRPr>
          </a:p>
          <a:p>
            <a:r>
              <a:rPr lang="nb-NO" sz="2400" dirty="0">
                <a:solidFill>
                  <a:schemeClr val="bg1"/>
                </a:solidFill>
                <a:latin typeface="Arial" panose="020B0604020202020204" pitchFamily="34" charset="0"/>
                <a:ea typeface="+mn-lt"/>
                <a:cs typeface="Arial" panose="020B0604020202020204" pitchFamily="34" charset="0"/>
              </a:rPr>
              <a:t>Derfor har vi samlet vår kompetanse på tvers av fag i fire forskjellige innsatsområder, slik at vi enklere kan legge tydelige strategier rundt de konkrete utfordringene. </a:t>
            </a:r>
            <a:endParaRPr lang="nb-NO" sz="2400" dirty="0">
              <a:solidFill>
                <a:schemeClr val="bg1"/>
              </a:solidFill>
              <a:latin typeface="Arial" panose="020B0604020202020204" pitchFamily="34" charset="0"/>
              <a:cs typeface="Arial" panose="020B0604020202020204" pitchFamily="34" charset="0"/>
            </a:endParaRPr>
          </a:p>
        </p:txBody>
      </p:sp>
      <p:pic>
        <p:nvPicPr>
          <p:cNvPr id="16" name="Grafikk 15">
            <a:extLst>
              <a:ext uri="{FF2B5EF4-FFF2-40B4-BE49-F238E27FC236}">
                <a16:creationId xmlns:a16="http://schemas.microsoft.com/office/drawing/2014/main" id="{C96E6985-1E79-C84E-851D-257C48821C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5006" y="1568567"/>
            <a:ext cx="2393445" cy="2369747"/>
          </a:xfrm>
          <a:prstGeom prst="rect">
            <a:avLst/>
          </a:prstGeom>
        </p:spPr>
      </p:pic>
      <p:pic>
        <p:nvPicPr>
          <p:cNvPr id="19" name="Grafikk 18">
            <a:extLst>
              <a:ext uri="{FF2B5EF4-FFF2-40B4-BE49-F238E27FC236}">
                <a16:creationId xmlns:a16="http://schemas.microsoft.com/office/drawing/2014/main" id="{9DAB3E50-EB7A-7D4E-9283-D062866C82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8959" y="793418"/>
            <a:ext cx="1257121" cy="1244674"/>
          </a:xfrm>
          <a:prstGeom prst="rect">
            <a:avLst/>
          </a:prstGeom>
        </p:spPr>
      </p:pic>
      <p:pic>
        <p:nvPicPr>
          <p:cNvPr id="8" name="Grafikk 7">
            <a:extLst>
              <a:ext uri="{FF2B5EF4-FFF2-40B4-BE49-F238E27FC236}">
                <a16:creationId xmlns:a16="http://schemas.microsoft.com/office/drawing/2014/main" id="{B418A205-63FC-8548-BCFF-02E0A695BF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9532" y="2324701"/>
            <a:ext cx="9391669" cy="3253139"/>
          </a:xfrm>
          <a:prstGeom prst="rect">
            <a:avLst/>
          </a:prstGeom>
        </p:spPr>
      </p:pic>
      <p:sp>
        <p:nvSpPr>
          <p:cNvPr id="20" name="Tittel 1">
            <a:extLst>
              <a:ext uri="{FF2B5EF4-FFF2-40B4-BE49-F238E27FC236}">
                <a16:creationId xmlns:a16="http://schemas.microsoft.com/office/drawing/2014/main" id="{45026FAA-EAF3-7749-8523-098B8BF8C743}"/>
              </a:ext>
            </a:extLst>
          </p:cNvPr>
          <p:cNvSpPr txBox="1">
            <a:spLocks/>
          </p:cNvSpPr>
          <p:nvPr/>
        </p:nvSpPr>
        <p:spPr>
          <a:xfrm>
            <a:off x="1549150" y="1280160"/>
            <a:ext cx="3246370"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dirty="0">
                <a:solidFill>
                  <a:srgbClr val="030354"/>
                </a:solidFill>
                <a:latin typeface="Arial" panose="020B0604020202020204" pitchFamily="34" charset="0"/>
                <a:ea typeface="+mn-ea"/>
              </a:rPr>
              <a:t>Aksjonærer</a:t>
            </a:r>
          </a:p>
        </p:txBody>
      </p:sp>
    </p:spTree>
    <p:extLst>
      <p:ext uri="{BB962C8B-B14F-4D97-AF65-F5344CB8AC3E}">
        <p14:creationId xmlns:p14="http://schemas.microsoft.com/office/powerpoint/2010/main" val="3538081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1D2BF4E-6FFA-6349-B993-CEF3C1D39611}"/>
              </a:ext>
            </a:extLst>
          </p:cNvPr>
          <p:cNvSpPr txBox="1">
            <a:spLocks/>
          </p:cNvSpPr>
          <p:nvPr/>
        </p:nvSpPr>
        <p:spPr>
          <a:xfrm>
            <a:off x="2314544" y="1807027"/>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spc="-150" dirty="0">
                <a:solidFill>
                  <a:srgbClr val="0E1940"/>
                </a:solidFill>
                <a:latin typeface="Arial" panose="020B0604020202020204" pitchFamily="34" charset="0"/>
                <a:ea typeface="+mn-ea"/>
              </a:rPr>
              <a:t>Innsatsområder</a:t>
            </a:r>
          </a:p>
        </p:txBody>
      </p:sp>
      <p:sp>
        <p:nvSpPr>
          <p:cNvPr id="2" name="TekstSylinder 1">
            <a:extLst>
              <a:ext uri="{FF2B5EF4-FFF2-40B4-BE49-F238E27FC236}">
                <a16:creationId xmlns:a16="http://schemas.microsoft.com/office/drawing/2014/main" id="{6FD8F19F-1041-4D45-A300-0813533C67C7}"/>
              </a:ext>
            </a:extLst>
          </p:cNvPr>
          <p:cNvSpPr txBox="1"/>
          <p:nvPr/>
        </p:nvSpPr>
        <p:spPr>
          <a:xfrm>
            <a:off x="2304711" y="3008476"/>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dirty="0">
                <a:solidFill>
                  <a:schemeClr val="bg1"/>
                </a:solidFill>
                <a:latin typeface="Arial" panose="020B0604020202020204" pitchFamily="34" charset="0"/>
                <a:ea typeface="+mn-lt"/>
                <a:cs typeface="Arial" panose="020B0604020202020204" pitchFamily="34" charset="0"/>
              </a:rPr>
              <a:t>Vårt mål er å bidra til å løse store samfunnsutfordringer som klimaendringer, energiomstilling, eldrebølge, sosial ulikhet og ungt </a:t>
            </a:r>
            <a:r>
              <a:rPr lang="nb-NO" sz="2400" dirty="0" err="1">
                <a:solidFill>
                  <a:schemeClr val="bg1"/>
                </a:solidFill>
                <a:latin typeface="Arial" panose="020B0604020202020204" pitchFamily="34" charset="0"/>
                <a:ea typeface="+mn-lt"/>
                <a:cs typeface="Arial" panose="020B0604020202020204" pitchFamily="34" charset="0"/>
              </a:rPr>
              <a:t>utenforskap</a:t>
            </a:r>
            <a:r>
              <a:rPr lang="nb-NO" sz="2400" dirty="0">
                <a:solidFill>
                  <a:schemeClr val="bg1"/>
                </a:solidFill>
                <a:latin typeface="Arial" panose="020B0604020202020204" pitchFamily="34" charset="0"/>
                <a:ea typeface="+mn-lt"/>
                <a:cs typeface="Arial" panose="020B0604020202020204" pitchFamily="34" charset="0"/>
              </a:rPr>
              <a:t>.</a:t>
            </a:r>
          </a:p>
          <a:p>
            <a:endParaRPr lang="nb-NO" sz="2400" dirty="0">
              <a:solidFill>
                <a:schemeClr val="bg1"/>
              </a:solidFill>
              <a:latin typeface="Arial" panose="020B0604020202020204" pitchFamily="34" charset="0"/>
              <a:ea typeface="+mn-lt"/>
              <a:cs typeface="Arial" panose="020B0604020202020204" pitchFamily="34" charset="0"/>
            </a:endParaRPr>
          </a:p>
          <a:p>
            <a:r>
              <a:rPr lang="nb-NO" sz="2400" dirty="0">
                <a:solidFill>
                  <a:schemeClr val="bg1"/>
                </a:solidFill>
                <a:latin typeface="Arial" panose="020B0604020202020204" pitchFamily="34" charset="0"/>
                <a:ea typeface="+mn-lt"/>
                <a:cs typeface="Arial" panose="020B0604020202020204" pitchFamily="34" charset="0"/>
              </a:rPr>
              <a:t>Derfor har vi samlet vår kompetanse på tvers av fag i fire forskjellige innsatsområder, slik at vi enklere kan legge tydelige strategier rundt de konkrete utfordringene. </a:t>
            </a:r>
            <a:endParaRPr lang="nb-NO" sz="2400" dirty="0">
              <a:solidFill>
                <a:schemeClr val="bg1"/>
              </a:solidFill>
              <a:latin typeface="Arial" panose="020B0604020202020204" pitchFamily="34" charset="0"/>
              <a:cs typeface="Arial" panose="020B0604020202020204" pitchFamily="34" charset="0"/>
            </a:endParaRPr>
          </a:p>
        </p:txBody>
      </p:sp>
      <p:pic>
        <p:nvPicPr>
          <p:cNvPr id="16" name="Grafikk 15">
            <a:extLst>
              <a:ext uri="{FF2B5EF4-FFF2-40B4-BE49-F238E27FC236}">
                <a16:creationId xmlns:a16="http://schemas.microsoft.com/office/drawing/2014/main" id="{E3D4E53D-59AB-3349-93F3-58AB364A79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723" y="1568567"/>
            <a:ext cx="2393445" cy="2369747"/>
          </a:xfrm>
          <a:prstGeom prst="rect">
            <a:avLst/>
          </a:prstGeom>
        </p:spPr>
      </p:pic>
      <p:sp>
        <p:nvSpPr>
          <p:cNvPr id="17" name="Rektangel 16">
            <a:extLst>
              <a:ext uri="{FF2B5EF4-FFF2-40B4-BE49-F238E27FC236}">
                <a16:creationId xmlns:a16="http://schemas.microsoft.com/office/drawing/2014/main" id="{F046C529-476C-3249-9E37-EB16AC217B10}"/>
              </a:ext>
            </a:extLst>
          </p:cNvPr>
          <p:cNvSpPr/>
          <p:nvPr/>
        </p:nvSpPr>
        <p:spPr>
          <a:xfrm>
            <a:off x="1193943" y="8457352"/>
            <a:ext cx="2301539" cy="12046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spc="-150" dirty="0">
                <a:solidFill>
                  <a:schemeClr val="bg1"/>
                </a:solidFill>
                <a:latin typeface="Arial" panose="020B0604020202020204" pitchFamily="34" charset="0"/>
              </a:rPr>
              <a:t>Trygge samfunn</a:t>
            </a:r>
            <a:endParaRPr lang="nb-NO" sz="2800" spc="-150" dirty="0">
              <a:solidFill>
                <a:schemeClr val="bg1"/>
              </a:solidFill>
            </a:endParaRPr>
          </a:p>
        </p:txBody>
      </p:sp>
      <p:sp>
        <p:nvSpPr>
          <p:cNvPr id="18" name="Rektangel 17">
            <a:extLst>
              <a:ext uri="{FF2B5EF4-FFF2-40B4-BE49-F238E27FC236}">
                <a16:creationId xmlns:a16="http://schemas.microsoft.com/office/drawing/2014/main" id="{5A85C88A-E1C6-594A-8E88-DB5B96F3E692}"/>
              </a:ext>
            </a:extLst>
          </p:cNvPr>
          <p:cNvSpPr/>
          <p:nvPr/>
        </p:nvSpPr>
        <p:spPr>
          <a:xfrm>
            <a:off x="1193943" y="79314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sp>
        <p:nvSpPr>
          <p:cNvPr id="19" name="Rektangel 18">
            <a:extLst>
              <a:ext uri="{FF2B5EF4-FFF2-40B4-BE49-F238E27FC236}">
                <a16:creationId xmlns:a16="http://schemas.microsoft.com/office/drawing/2014/main" id="{6585D975-E38D-0C4F-B39F-0DB86F005844}"/>
              </a:ext>
            </a:extLst>
          </p:cNvPr>
          <p:cNvSpPr/>
          <p:nvPr/>
        </p:nvSpPr>
        <p:spPr>
          <a:xfrm>
            <a:off x="6345141" y="10197310"/>
            <a:ext cx="4517571" cy="1209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spc="-150" dirty="0">
                <a:solidFill>
                  <a:schemeClr val="bg1"/>
                </a:solidFill>
                <a:latin typeface="Arial" panose="020B0604020202020204" pitchFamily="34" charset="0"/>
              </a:rPr>
              <a:t>Bærekraftig energiproduksjon</a:t>
            </a:r>
          </a:p>
        </p:txBody>
      </p:sp>
      <p:sp>
        <p:nvSpPr>
          <p:cNvPr id="22" name="Rektangel 21">
            <a:extLst>
              <a:ext uri="{FF2B5EF4-FFF2-40B4-BE49-F238E27FC236}">
                <a16:creationId xmlns:a16="http://schemas.microsoft.com/office/drawing/2014/main" id="{90975A94-EF5F-FD4F-B968-D7312641EC02}"/>
              </a:ext>
            </a:extLst>
          </p:cNvPr>
          <p:cNvSpPr/>
          <p:nvPr/>
        </p:nvSpPr>
        <p:spPr>
          <a:xfrm>
            <a:off x="6421667" y="963572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sp>
        <p:nvSpPr>
          <p:cNvPr id="23" name="Rektangel 22">
            <a:extLst>
              <a:ext uri="{FF2B5EF4-FFF2-40B4-BE49-F238E27FC236}">
                <a16:creationId xmlns:a16="http://schemas.microsoft.com/office/drawing/2014/main" id="{A2AD68CB-B9F5-014A-8F27-F15D5DF0B0DD}"/>
              </a:ext>
            </a:extLst>
          </p:cNvPr>
          <p:cNvSpPr/>
          <p:nvPr/>
        </p:nvSpPr>
        <p:spPr>
          <a:xfrm>
            <a:off x="1193944" y="13040379"/>
            <a:ext cx="4470374" cy="6340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spc="-150" dirty="0">
                <a:solidFill>
                  <a:schemeClr val="bg1"/>
                </a:solidFill>
                <a:latin typeface="Arial" panose="020B0604020202020204" pitchFamily="34" charset="0"/>
              </a:rPr>
              <a:t>Klimautfordringer </a:t>
            </a:r>
          </a:p>
        </p:txBody>
      </p:sp>
      <p:sp>
        <p:nvSpPr>
          <p:cNvPr id="24" name="Rektangel 23">
            <a:extLst>
              <a:ext uri="{FF2B5EF4-FFF2-40B4-BE49-F238E27FC236}">
                <a16:creationId xmlns:a16="http://schemas.microsoft.com/office/drawing/2014/main" id="{CBC7E149-D06A-454D-802F-255D83D5FD01}"/>
              </a:ext>
            </a:extLst>
          </p:cNvPr>
          <p:cNvSpPr/>
          <p:nvPr/>
        </p:nvSpPr>
        <p:spPr>
          <a:xfrm>
            <a:off x="1193943" y="1255917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3</a:t>
            </a:r>
            <a:endParaRPr lang="en-US" dirty="0">
              <a:solidFill>
                <a:schemeClr val="bg1"/>
              </a:solidFill>
            </a:endParaRPr>
          </a:p>
        </p:txBody>
      </p:sp>
      <p:sp>
        <p:nvSpPr>
          <p:cNvPr id="25" name="Rektangel 24">
            <a:extLst>
              <a:ext uri="{FF2B5EF4-FFF2-40B4-BE49-F238E27FC236}">
                <a16:creationId xmlns:a16="http://schemas.microsoft.com/office/drawing/2014/main" id="{F7EBB0D3-215D-FB47-9A67-5E3E64AC40EF}"/>
              </a:ext>
            </a:extLst>
          </p:cNvPr>
          <p:cNvSpPr/>
          <p:nvPr/>
        </p:nvSpPr>
        <p:spPr>
          <a:xfrm>
            <a:off x="6421667" y="14501713"/>
            <a:ext cx="4226533" cy="1209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spc="-150" dirty="0">
                <a:solidFill>
                  <a:schemeClr val="bg1"/>
                </a:solidFill>
                <a:latin typeface="Arial" panose="020B0604020202020204" pitchFamily="34" charset="0"/>
              </a:rPr>
              <a:t>Bærekraftig hav og kyst</a:t>
            </a:r>
          </a:p>
        </p:txBody>
      </p:sp>
      <p:sp>
        <p:nvSpPr>
          <p:cNvPr id="26" name="Rektangel 25">
            <a:extLst>
              <a:ext uri="{FF2B5EF4-FFF2-40B4-BE49-F238E27FC236}">
                <a16:creationId xmlns:a16="http://schemas.microsoft.com/office/drawing/2014/main" id="{F150B000-2515-BC45-9829-1D78D7929238}"/>
              </a:ext>
            </a:extLst>
          </p:cNvPr>
          <p:cNvSpPr/>
          <p:nvPr/>
        </p:nvSpPr>
        <p:spPr>
          <a:xfrm>
            <a:off x="6498194" y="1394774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4</a:t>
            </a:r>
            <a:endParaRPr lang="en-US" dirty="0">
              <a:solidFill>
                <a:schemeClr val="bg1"/>
              </a:solidFill>
            </a:endParaRPr>
          </a:p>
        </p:txBody>
      </p:sp>
      <p:sp>
        <p:nvSpPr>
          <p:cNvPr id="5" name="TekstSylinder 4">
            <a:extLst>
              <a:ext uri="{FF2B5EF4-FFF2-40B4-BE49-F238E27FC236}">
                <a16:creationId xmlns:a16="http://schemas.microsoft.com/office/drawing/2014/main" id="{559FECB2-5BE0-7347-BD2F-6E2B804151CD}"/>
              </a:ext>
            </a:extLst>
          </p:cNvPr>
          <p:cNvSpPr txBox="1"/>
          <p:nvPr/>
        </p:nvSpPr>
        <p:spPr>
          <a:xfrm>
            <a:off x="6324600" y="11912600"/>
            <a:ext cx="184731" cy="369332"/>
          </a:xfrm>
          <a:prstGeom prst="rect">
            <a:avLst/>
          </a:prstGeom>
          <a:noFill/>
        </p:spPr>
        <p:txBody>
          <a:bodyPr wrap="none" rtlCol="0">
            <a:spAutoFit/>
          </a:bodyPr>
          <a:lstStyle/>
          <a:p>
            <a:endParaRPr lang="en-US"/>
          </a:p>
        </p:txBody>
      </p:sp>
      <p:sp>
        <p:nvSpPr>
          <p:cNvPr id="14" name="Rektangel 13">
            <a:extLst>
              <a:ext uri="{FF2B5EF4-FFF2-40B4-BE49-F238E27FC236}">
                <a16:creationId xmlns:a16="http://schemas.microsoft.com/office/drawing/2014/main" id="{EC3CFEED-0090-4F4A-9089-2A1CB8E4828E}"/>
              </a:ext>
            </a:extLst>
          </p:cNvPr>
          <p:cNvSpPr/>
          <p:nvPr/>
        </p:nvSpPr>
        <p:spPr>
          <a:xfrm>
            <a:off x="1" y="15638326"/>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tel 1">
            <a:extLst>
              <a:ext uri="{FF2B5EF4-FFF2-40B4-BE49-F238E27FC236}">
                <a16:creationId xmlns:a16="http://schemas.microsoft.com/office/drawing/2014/main" id="{2FF8BF01-DA43-D944-8235-B7FD47EAE1A0}"/>
              </a:ext>
            </a:extLst>
          </p:cNvPr>
          <p:cNvSpPr txBox="1">
            <a:spLocks/>
          </p:cNvSpPr>
          <p:nvPr/>
        </p:nvSpPr>
        <p:spPr>
          <a:xfrm>
            <a:off x="1549150" y="-5590918"/>
            <a:ext cx="3246370" cy="32008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600" dirty="0">
                <a:solidFill>
                  <a:srgbClr val="030354"/>
                </a:solidFill>
                <a:latin typeface="Arial" panose="020B0604020202020204" pitchFamily="34" charset="0"/>
                <a:ea typeface="+mn-ea"/>
              </a:rPr>
              <a:t>etter fusjon med NORUT</a:t>
            </a:r>
          </a:p>
        </p:txBody>
      </p:sp>
      <p:pic>
        <p:nvPicPr>
          <p:cNvPr id="32" name="Grafikk 31">
            <a:extLst>
              <a:ext uri="{FF2B5EF4-FFF2-40B4-BE49-F238E27FC236}">
                <a16:creationId xmlns:a16="http://schemas.microsoft.com/office/drawing/2014/main" id="{2547F89D-66F9-D747-ABCF-4B4E39EDB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8959" y="-6649697"/>
            <a:ext cx="1257121" cy="1244674"/>
          </a:xfrm>
          <a:prstGeom prst="rect">
            <a:avLst/>
          </a:prstGeom>
        </p:spPr>
      </p:pic>
      <p:pic>
        <p:nvPicPr>
          <p:cNvPr id="33" name="Grafikk 32">
            <a:extLst>
              <a:ext uri="{FF2B5EF4-FFF2-40B4-BE49-F238E27FC236}">
                <a16:creationId xmlns:a16="http://schemas.microsoft.com/office/drawing/2014/main" id="{21C56F74-79C7-ED4B-8659-819820D04D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9532" y="-5118414"/>
            <a:ext cx="9391669" cy="3253139"/>
          </a:xfrm>
          <a:prstGeom prst="rect">
            <a:avLst/>
          </a:prstGeom>
        </p:spPr>
      </p:pic>
      <p:sp>
        <p:nvSpPr>
          <p:cNvPr id="34" name="Tittel 1">
            <a:extLst>
              <a:ext uri="{FF2B5EF4-FFF2-40B4-BE49-F238E27FC236}">
                <a16:creationId xmlns:a16="http://schemas.microsoft.com/office/drawing/2014/main" id="{80E759D1-7F65-8C4B-84F9-1268A30EE002}"/>
              </a:ext>
            </a:extLst>
          </p:cNvPr>
          <p:cNvSpPr txBox="1">
            <a:spLocks/>
          </p:cNvSpPr>
          <p:nvPr/>
        </p:nvSpPr>
        <p:spPr>
          <a:xfrm>
            <a:off x="1549150" y="-6162955"/>
            <a:ext cx="3246370"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dirty="0">
                <a:solidFill>
                  <a:srgbClr val="030354"/>
                </a:solidFill>
                <a:latin typeface="Arial" panose="020B0604020202020204" pitchFamily="34" charset="0"/>
                <a:ea typeface="+mn-ea"/>
              </a:rPr>
              <a:t>Aksjonærer</a:t>
            </a:r>
          </a:p>
        </p:txBody>
      </p:sp>
    </p:spTree>
    <p:extLst>
      <p:ext uri="{BB962C8B-B14F-4D97-AF65-F5344CB8AC3E}">
        <p14:creationId xmlns:p14="http://schemas.microsoft.com/office/powerpoint/2010/main" val="1253977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par>
                          <p:cTn id="7" fill="hold">
                            <p:stCondLst>
                              <p:cond delay="40000"/>
                            </p:stCondLst>
                            <p:childTnLst>
                              <p:par>
                                <p:cTn id="8" presetID="8" presetClass="emph" presetSubtype="0" repeatCount="indefinite" fill="hold" nodeType="afterEffect">
                                  <p:stCondLst>
                                    <p:cond delay="0"/>
                                  </p:stCondLst>
                                  <p:childTnLst>
                                    <p:animRot by="21600000">
                                      <p:cBhvr>
                                        <p:cTn id="9" dur="40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DAB7DB-C571-1A4A-8271-6B14E0210638}"/>
              </a:ext>
            </a:extLst>
          </p:cNvPr>
          <p:cNvSpPr/>
          <p:nvPr/>
        </p:nvSpPr>
        <p:spPr>
          <a:xfrm>
            <a:off x="1193943" y="1825501"/>
            <a:ext cx="3996366"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spc="-150" dirty="0">
                <a:solidFill>
                  <a:schemeClr val="bg1"/>
                </a:solidFill>
                <a:latin typeface="Arial" panose="020B0604020202020204" pitchFamily="34" charset="0"/>
              </a:rPr>
              <a:t>Trygge og gode </a:t>
            </a:r>
          </a:p>
          <a:p>
            <a:pPr>
              <a:lnSpc>
                <a:spcPct val="90000"/>
              </a:lnSpc>
            </a:pPr>
            <a:r>
              <a:rPr lang="nb-NO" sz="4400" spc="-150" dirty="0">
                <a:solidFill>
                  <a:schemeClr val="bg1"/>
                </a:solidFill>
                <a:latin typeface="Arial" panose="020B0604020202020204" pitchFamily="34" charset="0"/>
              </a:rPr>
              <a:t>samfunn</a:t>
            </a:r>
            <a:endParaRPr lang="nb-NO" sz="2800" spc="-150" dirty="0">
              <a:solidFill>
                <a:schemeClr val="bg1"/>
              </a:solidFill>
            </a:endParaRPr>
          </a:p>
        </p:txBody>
      </p:sp>
      <p:sp>
        <p:nvSpPr>
          <p:cNvPr id="12" name="Rektangel 11">
            <a:extLst>
              <a:ext uri="{FF2B5EF4-FFF2-40B4-BE49-F238E27FC236}">
                <a16:creationId xmlns:a16="http://schemas.microsoft.com/office/drawing/2014/main" id="{9FFDB66E-6F40-3E48-A5CE-8BA37E15D947}"/>
              </a:ext>
            </a:extLst>
          </p:cNvPr>
          <p:cNvSpPr/>
          <p:nvPr/>
        </p:nvSpPr>
        <p:spPr>
          <a:xfrm>
            <a:off x="1193943"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sp>
        <p:nvSpPr>
          <p:cNvPr id="13" name="Rektangel 12">
            <a:extLst>
              <a:ext uri="{FF2B5EF4-FFF2-40B4-BE49-F238E27FC236}">
                <a16:creationId xmlns:a16="http://schemas.microsoft.com/office/drawing/2014/main" id="{C97C3C12-9CAA-2944-B800-E70950C2C287}"/>
              </a:ext>
            </a:extLst>
          </p:cNvPr>
          <p:cNvSpPr/>
          <p:nvPr/>
        </p:nvSpPr>
        <p:spPr>
          <a:xfrm>
            <a:off x="6345141" y="1828762"/>
            <a:ext cx="4517571"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spc="-150" dirty="0">
                <a:solidFill>
                  <a:schemeClr val="bg1"/>
                </a:solidFill>
                <a:latin typeface="Arial" panose="020B0604020202020204" pitchFamily="34" charset="0"/>
              </a:rPr>
              <a:t>Fremtidens  </a:t>
            </a:r>
          </a:p>
          <a:p>
            <a:pPr>
              <a:lnSpc>
                <a:spcPct val="90000"/>
              </a:lnSpc>
            </a:pPr>
            <a:r>
              <a:rPr lang="nb-NO" sz="4400" spc="-150" dirty="0">
                <a:solidFill>
                  <a:schemeClr val="bg1"/>
                </a:solidFill>
                <a:latin typeface="Arial" panose="020B0604020202020204" pitchFamily="34" charset="0"/>
              </a:rPr>
              <a:t>energi</a:t>
            </a:r>
          </a:p>
        </p:txBody>
      </p:sp>
      <p:sp>
        <p:nvSpPr>
          <p:cNvPr id="14" name="Rektangel 13">
            <a:extLst>
              <a:ext uri="{FF2B5EF4-FFF2-40B4-BE49-F238E27FC236}">
                <a16:creationId xmlns:a16="http://schemas.microsoft.com/office/drawing/2014/main" id="{B1915E73-3F56-094C-A100-BAA952819D84}"/>
              </a:ext>
            </a:extLst>
          </p:cNvPr>
          <p:cNvSpPr/>
          <p:nvPr/>
        </p:nvSpPr>
        <p:spPr>
          <a:xfrm>
            <a:off x="6421667"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sp>
        <p:nvSpPr>
          <p:cNvPr id="15" name="Rektangel 14">
            <a:extLst>
              <a:ext uri="{FF2B5EF4-FFF2-40B4-BE49-F238E27FC236}">
                <a16:creationId xmlns:a16="http://schemas.microsoft.com/office/drawing/2014/main" id="{FD984869-1019-3D4F-AC90-4B724BEFB116}"/>
              </a:ext>
            </a:extLst>
          </p:cNvPr>
          <p:cNvSpPr/>
          <p:nvPr/>
        </p:nvSpPr>
        <p:spPr>
          <a:xfrm>
            <a:off x="1193944" y="4477166"/>
            <a:ext cx="4470374" cy="11757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spc="-150" dirty="0">
                <a:solidFill>
                  <a:schemeClr val="bg1"/>
                </a:solidFill>
                <a:latin typeface="Arial" panose="020B0604020202020204" pitchFamily="34" charset="0"/>
              </a:rPr>
              <a:t>Klima- og miljørisiko </a:t>
            </a:r>
          </a:p>
        </p:txBody>
      </p:sp>
      <p:sp>
        <p:nvSpPr>
          <p:cNvPr id="16" name="Rektangel 15">
            <a:extLst>
              <a:ext uri="{FF2B5EF4-FFF2-40B4-BE49-F238E27FC236}">
                <a16:creationId xmlns:a16="http://schemas.microsoft.com/office/drawing/2014/main" id="{10E3E613-D6C4-814F-8221-B74910CA35BB}"/>
              </a:ext>
            </a:extLst>
          </p:cNvPr>
          <p:cNvSpPr/>
          <p:nvPr/>
        </p:nvSpPr>
        <p:spPr>
          <a:xfrm>
            <a:off x="1193943" y="3866195"/>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3</a:t>
            </a:r>
            <a:endParaRPr lang="en-US" dirty="0">
              <a:solidFill>
                <a:schemeClr val="bg1"/>
              </a:solidFill>
            </a:endParaRPr>
          </a:p>
        </p:txBody>
      </p:sp>
      <p:sp>
        <p:nvSpPr>
          <p:cNvPr id="17" name="Rektangel 16">
            <a:extLst>
              <a:ext uri="{FF2B5EF4-FFF2-40B4-BE49-F238E27FC236}">
                <a16:creationId xmlns:a16="http://schemas.microsoft.com/office/drawing/2014/main" id="{19BA3FF0-7F29-B04F-872B-DF762DED436A}"/>
              </a:ext>
            </a:extLst>
          </p:cNvPr>
          <p:cNvSpPr/>
          <p:nvPr/>
        </p:nvSpPr>
        <p:spPr>
          <a:xfrm>
            <a:off x="6421667" y="4358311"/>
            <a:ext cx="4226533"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spc="-150" dirty="0">
                <a:solidFill>
                  <a:schemeClr val="bg1"/>
                </a:solidFill>
                <a:latin typeface="Arial" panose="020B0604020202020204" pitchFamily="34" charset="0"/>
              </a:rPr>
              <a:t>Bærekraftig hav og kyst</a:t>
            </a:r>
          </a:p>
        </p:txBody>
      </p:sp>
      <p:sp>
        <p:nvSpPr>
          <p:cNvPr id="18" name="Rektangel 17">
            <a:extLst>
              <a:ext uri="{FF2B5EF4-FFF2-40B4-BE49-F238E27FC236}">
                <a16:creationId xmlns:a16="http://schemas.microsoft.com/office/drawing/2014/main" id="{E236D390-5332-CD48-86EC-70CDAF21613F}"/>
              </a:ext>
            </a:extLst>
          </p:cNvPr>
          <p:cNvSpPr/>
          <p:nvPr/>
        </p:nvSpPr>
        <p:spPr>
          <a:xfrm>
            <a:off x="6498194" y="3863594"/>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4</a:t>
            </a:r>
            <a:endParaRPr lang="en-US" dirty="0">
              <a:solidFill>
                <a:schemeClr val="bg1"/>
              </a:solidFill>
            </a:endParaRPr>
          </a:p>
        </p:txBody>
      </p:sp>
      <p:pic>
        <p:nvPicPr>
          <p:cNvPr id="24" name="Grafikk 23">
            <a:extLst>
              <a:ext uri="{FF2B5EF4-FFF2-40B4-BE49-F238E27FC236}">
                <a16:creationId xmlns:a16="http://schemas.microsoft.com/office/drawing/2014/main" id="{282B568B-0E16-A846-AE3A-0C7E53FA9E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4374" y="1568567"/>
            <a:ext cx="2393445" cy="2369747"/>
          </a:xfrm>
          <a:prstGeom prst="rect">
            <a:avLst/>
          </a:prstGeom>
        </p:spPr>
      </p:pic>
      <p:sp>
        <p:nvSpPr>
          <p:cNvPr id="19" name="Tittel 1">
            <a:extLst>
              <a:ext uri="{FF2B5EF4-FFF2-40B4-BE49-F238E27FC236}">
                <a16:creationId xmlns:a16="http://schemas.microsoft.com/office/drawing/2014/main" id="{E32735C2-0408-9C42-A131-D29F8BC4A85C}"/>
              </a:ext>
            </a:extLst>
          </p:cNvPr>
          <p:cNvSpPr txBox="1">
            <a:spLocks/>
          </p:cNvSpPr>
          <p:nvPr/>
        </p:nvSpPr>
        <p:spPr>
          <a:xfrm>
            <a:off x="4696312" y="7286646"/>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 sikkerhet</a:t>
            </a:r>
          </a:p>
          <a:p>
            <a:r>
              <a:rPr lang="nb-NO" sz="1800" dirty="0">
                <a:solidFill>
                  <a:schemeClr val="bg1"/>
                </a:solidFill>
                <a:latin typeface="Arial" panose="020B0604020202020204" pitchFamily="34" charset="0"/>
                <a:ea typeface="+mj-lt"/>
                <a:cs typeface="Arial" panose="020B0604020202020204" pitchFamily="34" charset="0"/>
              </a:rPr>
              <a:t>og sosial bærekraft i samfunnet.</a:t>
            </a:r>
            <a:endParaRPr lang="nb-NO" dirty="0">
              <a:solidFill>
                <a:schemeClr val="bg1"/>
              </a:solidFill>
              <a:latin typeface="Arial" panose="020B0604020202020204" pitchFamily="34" charset="0"/>
              <a:cs typeface="Arial" panose="020B0604020202020204" pitchFamily="34" charset="0"/>
            </a:endParaRPr>
          </a:p>
        </p:txBody>
      </p:sp>
      <p:sp>
        <p:nvSpPr>
          <p:cNvPr id="22" name="Tittel 1">
            <a:extLst>
              <a:ext uri="{FF2B5EF4-FFF2-40B4-BE49-F238E27FC236}">
                <a16:creationId xmlns:a16="http://schemas.microsoft.com/office/drawing/2014/main" id="{1AC0441C-2CF6-604A-958A-ABF0CEE92F7E}"/>
              </a:ext>
            </a:extLst>
          </p:cNvPr>
          <p:cNvSpPr txBox="1">
            <a:spLocks/>
          </p:cNvSpPr>
          <p:nvPr/>
        </p:nvSpPr>
        <p:spPr>
          <a:xfrm>
            <a:off x="2314544" y="-4539114"/>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spc="-150" dirty="0">
                <a:solidFill>
                  <a:srgbClr val="0E1940"/>
                </a:solidFill>
                <a:latin typeface="Arial" panose="020B0604020202020204" pitchFamily="34" charset="0"/>
                <a:ea typeface="+mn-ea"/>
              </a:rPr>
              <a:t>Innsatsområder</a:t>
            </a:r>
          </a:p>
        </p:txBody>
      </p:sp>
      <p:sp>
        <p:nvSpPr>
          <p:cNvPr id="23" name="TekstSylinder 22">
            <a:extLst>
              <a:ext uri="{FF2B5EF4-FFF2-40B4-BE49-F238E27FC236}">
                <a16:creationId xmlns:a16="http://schemas.microsoft.com/office/drawing/2014/main" id="{C2F6B0B7-E5E3-CA4D-818C-E4765CA944E3}"/>
              </a:ext>
            </a:extLst>
          </p:cNvPr>
          <p:cNvSpPr txBox="1"/>
          <p:nvPr/>
        </p:nvSpPr>
        <p:spPr>
          <a:xfrm>
            <a:off x="2304711" y="-3337665"/>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dirty="0">
                <a:solidFill>
                  <a:schemeClr val="bg1"/>
                </a:solidFill>
                <a:latin typeface="Arial" panose="020B0604020202020204" pitchFamily="34" charset="0"/>
                <a:ea typeface="+mn-lt"/>
                <a:cs typeface="Arial" panose="020B0604020202020204" pitchFamily="34" charset="0"/>
              </a:rPr>
              <a:t>Vårt mål er å bidra til å løse store samfunnsutfordringer som klimaendringer, energiomstilling, eldrebølge, sosial ulikhet og ungt </a:t>
            </a:r>
            <a:r>
              <a:rPr lang="nb-NO" sz="2400" dirty="0" err="1">
                <a:solidFill>
                  <a:schemeClr val="bg1"/>
                </a:solidFill>
                <a:latin typeface="Arial" panose="020B0604020202020204" pitchFamily="34" charset="0"/>
                <a:ea typeface="+mn-lt"/>
                <a:cs typeface="Arial" panose="020B0604020202020204" pitchFamily="34" charset="0"/>
              </a:rPr>
              <a:t>utenforskap</a:t>
            </a:r>
            <a:r>
              <a:rPr lang="nb-NO" sz="2400" dirty="0">
                <a:solidFill>
                  <a:schemeClr val="bg1"/>
                </a:solidFill>
                <a:latin typeface="Arial" panose="020B0604020202020204" pitchFamily="34" charset="0"/>
                <a:ea typeface="+mn-lt"/>
                <a:cs typeface="Arial" panose="020B0604020202020204" pitchFamily="34" charset="0"/>
              </a:rPr>
              <a:t>.</a:t>
            </a:r>
          </a:p>
          <a:p>
            <a:endParaRPr lang="nb-NO" sz="2400" dirty="0">
              <a:solidFill>
                <a:schemeClr val="bg1"/>
              </a:solidFill>
              <a:latin typeface="Arial" panose="020B0604020202020204" pitchFamily="34" charset="0"/>
              <a:ea typeface="+mn-lt"/>
              <a:cs typeface="Arial" panose="020B0604020202020204" pitchFamily="34" charset="0"/>
            </a:endParaRPr>
          </a:p>
          <a:p>
            <a:r>
              <a:rPr lang="nb-NO" sz="2400" dirty="0">
                <a:solidFill>
                  <a:schemeClr val="bg1"/>
                </a:solidFill>
                <a:latin typeface="Arial" panose="020B0604020202020204" pitchFamily="34" charset="0"/>
                <a:ea typeface="+mn-lt"/>
                <a:cs typeface="Arial" panose="020B0604020202020204" pitchFamily="34" charset="0"/>
              </a:rPr>
              <a:t>Derfor har vi samlet vår kompetanse på tvers av fag i fire forskjellige innsatsområder, slik at vi enklere kan legge tydelige strategier rundt de konkrete utfordringene. </a:t>
            </a:r>
            <a:endParaRPr lang="nb-NO"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995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8223303" y="5061513"/>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 sikkerhet</a:t>
            </a:r>
          </a:p>
          <a:p>
            <a:r>
              <a:rPr lang="nb-NO" sz="1800" dirty="0">
                <a:solidFill>
                  <a:schemeClr val="bg1"/>
                </a:solidFill>
                <a:latin typeface="Arial" panose="020B0604020202020204" pitchFamily="34" charset="0"/>
                <a:ea typeface="+mj-lt"/>
                <a:cs typeface="Arial" panose="020B0604020202020204" pitchFamily="34" charset="0"/>
              </a:rPr>
              <a:t>og sosial bærekraft i samfunnet.</a:t>
            </a:r>
            <a:endParaRPr lang="nb-NO" dirty="0">
              <a:solidFill>
                <a:schemeClr val="bg1"/>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2066B8D5-B53B-BC47-BB2E-34BD12CC11ED}"/>
              </a:ext>
            </a:extLst>
          </p:cNvPr>
          <p:cNvSpPr/>
          <p:nvPr/>
        </p:nvSpPr>
        <p:spPr>
          <a:xfrm>
            <a:off x="-5383957"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ktangel 13">
            <a:extLst>
              <a:ext uri="{FF2B5EF4-FFF2-40B4-BE49-F238E27FC236}">
                <a16:creationId xmlns:a16="http://schemas.microsoft.com/office/drawing/2014/main" id="{341BB50F-CBCE-F945-890E-AA87365F1EF0}"/>
              </a:ext>
            </a:extLst>
          </p:cNvPr>
          <p:cNvSpPr/>
          <p:nvPr/>
        </p:nvSpPr>
        <p:spPr>
          <a:xfrm>
            <a:off x="-4919023" y="3205605"/>
            <a:ext cx="3471890" cy="23206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3200" dirty="0">
                <a:solidFill>
                  <a:srgbClr val="0E1940"/>
                </a:solidFill>
                <a:latin typeface="Arial" panose="020B0604020202020204" pitchFamily="34" charset="0"/>
              </a:rPr>
              <a:t>Unge som faller fra trenger først og fremst en voksen som ser dem</a:t>
            </a:r>
          </a:p>
        </p:txBody>
      </p:sp>
      <p:sp>
        <p:nvSpPr>
          <p:cNvPr id="21" name="Rektangel 20">
            <a:extLst>
              <a:ext uri="{FF2B5EF4-FFF2-40B4-BE49-F238E27FC236}">
                <a16:creationId xmlns:a16="http://schemas.microsoft.com/office/drawing/2014/main" id="{A2A8469B-78AA-4E44-A5C6-3847214E8F8A}"/>
              </a:ext>
            </a:extLst>
          </p:cNvPr>
          <p:cNvSpPr/>
          <p:nvPr/>
        </p:nvSpPr>
        <p:spPr>
          <a:xfrm>
            <a:off x="1170221" y="3918028"/>
            <a:ext cx="5927265"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6600" spc="-150" dirty="0">
                <a:solidFill>
                  <a:schemeClr val="bg1"/>
                </a:solidFill>
                <a:latin typeface="Arial" panose="020B0604020202020204" pitchFamily="34" charset="0"/>
              </a:rPr>
              <a:t>Trygge og gode samfunn</a:t>
            </a:r>
            <a:endParaRPr lang="nb-NO" sz="4400" spc="-150" dirty="0">
              <a:solidFill>
                <a:schemeClr val="bg1"/>
              </a:solidFill>
            </a:endParaRP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1</a:t>
            </a:r>
            <a:endParaRPr lang="en-US" sz="3200" dirty="0">
              <a:solidFill>
                <a:schemeClr val="bg1"/>
              </a:solidFill>
            </a:endParaRPr>
          </a:p>
        </p:txBody>
      </p:sp>
    </p:spTree>
    <p:extLst>
      <p:ext uri="{BB962C8B-B14F-4D97-AF65-F5344CB8AC3E}">
        <p14:creationId xmlns:p14="http://schemas.microsoft.com/office/powerpoint/2010/main" val="2327624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ff8ef7e-b040-495b-99b9-10de3ff57eb9">
      <UserInfo>
        <DisplayName>Monika Sandnesmo</DisplayName>
        <AccountId>80</AccountId>
        <AccountType/>
      </UserInfo>
      <UserInfo>
        <DisplayName>Gunn Janne Myrseth</DisplayName>
        <AccountId>20</AccountId>
        <AccountType/>
      </UserInfo>
      <UserInfo>
        <DisplayName>Stian Anfinsen</DisplayName>
        <AccountId>83</AccountId>
        <AccountType/>
      </UserInfo>
      <UserInfo>
        <DisplayName>Ranveig Nygaard Bjørk</DisplayName>
        <AccountId>163</AccountId>
        <AccountType/>
      </UserInfo>
    </SharedWithUsers>
    <lcf76f155ced4ddcb4097134ff3c332f xmlns="21a01e88-3c40-45db-9c86-1872c653f36f">
      <Terms xmlns="http://schemas.microsoft.com/office/infopath/2007/PartnerControls"/>
    </lcf76f155ced4ddcb4097134ff3c332f>
    <TaxCatchAll xmlns="0d68b1e1-45ba-4240-8eca-da99a135610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D5A8A7C47E4D4BBE419717FDA9E868" ma:contentTypeVersion="16" ma:contentTypeDescription="Create a new document." ma:contentTypeScope="" ma:versionID="95118d5488eef6dddb7c169fd456dbfe">
  <xsd:schema xmlns:xsd="http://www.w3.org/2001/XMLSchema" xmlns:xs="http://www.w3.org/2001/XMLSchema" xmlns:p="http://schemas.microsoft.com/office/2006/metadata/properties" xmlns:ns2="21a01e88-3c40-45db-9c86-1872c653f36f" xmlns:ns3="fff8ef7e-b040-495b-99b9-10de3ff57eb9" xmlns:ns4="0d68b1e1-45ba-4240-8eca-da99a1356104" targetNamespace="http://schemas.microsoft.com/office/2006/metadata/properties" ma:root="true" ma:fieldsID="2fb8504dbbf2cfdc9b6f83e9ef661f5f" ns2:_="" ns3:_="" ns4:_="">
    <xsd:import namespace="21a01e88-3c40-45db-9c86-1872c653f36f"/>
    <xsd:import namespace="fff8ef7e-b040-495b-99b9-10de3ff57eb9"/>
    <xsd:import namespace="0d68b1e1-45ba-4240-8eca-da99a13561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f8ec43-5215-498a-a147-96446220f2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68b1e1-45ba-4240-8eca-da99a13561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6b388d3-039c-4d57-a978-277332214b63}" ma:internalName="TaxCatchAll" ma:showField="CatchAllData" ma:web="fff8ef7e-b040-495b-99b9-10de3ff57e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780CC9-95E7-4791-B7C8-F2161C0613DA}">
  <ds:schemaRefs>
    <ds:schemaRef ds:uri="c1b5617e-259b-4d6f-a1f8-edb8e659e4a9"/>
    <ds:schemaRef ds:uri="e4d170f7-5226-4dfd-a00d-92920f45f806"/>
    <ds:schemaRef ds:uri="fff8ef7e-b040-495b-99b9-10de3ff57e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1a01e88-3c40-45db-9c86-1872c653f36f"/>
    <ds:schemaRef ds:uri="0d68b1e1-45ba-4240-8eca-da99a1356104"/>
  </ds:schemaRefs>
</ds:datastoreItem>
</file>

<file path=customXml/itemProps2.xml><?xml version="1.0" encoding="utf-8"?>
<ds:datastoreItem xmlns:ds="http://schemas.openxmlformats.org/officeDocument/2006/customXml" ds:itemID="{A11071CC-59D4-4803-B649-6A4957F787DA}">
  <ds:schemaRefs>
    <ds:schemaRef ds:uri="http://schemas.microsoft.com/sharepoint/v3/contenttype/forms"/>
  </ds:schemaRefs>
</ds:datastoreItem>
</file>

<file path=customXml/itemProps3.xml><?xml version="1.0" encoding="utf-8"?>
<ds:datastoreItem xmlns:ds="http://schemas.openxmlformats.org/officeDocument/2006/customXml" ds:itemID="{D3287886-17DB-4C50-92AF-501329D296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01e88-3c40-45db-9c86-1872c653f36f"/>
    <ds:schemaRef ds:uri="fff8ef7e-b040-495b-99b9-10de3ff57eb9"/>
    <ds:schemaRef ds:uri="0d68b1e1-45ba-4240-8eca-da99a13561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129</TotalTime>
  <Words>2328</Words>
  <Application>Microsoft Office PowerPoint</Application>
  <PresentationFormat>Widescreen</PresentationFormat>
  <Paragraphs>216</Paragraphs>
  <Slides>21</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Circular Std Bold</vt:lpstr>
      <vt:lpstr>Calibri Light</vt:lpstr>
      <vt:lpstr>Segoe UI</vt:lpstr>
      <vt:lpstr>Times New Roman</vt:lpstr>
      <vt:lpstr>Calibri</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NORCE</dc:title>
  <dc:creator>Carla Espinoza-Saenz</dc:creator>
  <cp:lastModifiedBy>Rune Rolvsjord</cp:lastModifiedBy>
  <cp:revision>7</cp:revision>
  <dcterms:created xsi:type="dcterms:W3CDTF">2021-08-27T18:56:49Z</dcterms:created>
  <dcterms:modified xsi:type="dcterms:W3CDTF">2022-10-31T12:54:22Z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y fmtid="{D5CDD505-2E9C-101B-9397-08002B2CF9AE}" pid="3" name="MediaServiceImageTags">
    <vt:lpwstr/>
  </property>
</Properties>
</file>